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5"/>
  </p:notesMasterIdLst>
  <p:handoutMasterIdLst>
    <p:handoutMasterId r:id="rId76"/>
  </p:handoutMasterIdLst>
  <p:sldIdLst>
    <p:sldId id="1469" r:id="rId5"/>
    <p:sldId id="1470" r:id="rId6"/>
    <p:sldId id="1236" r:id="rId7"/>
    <p:sldId id="1237" r:id="rId8"/>
    <p:sldId id="1471" r:id="rId9"/>
    <p:sldId id="1472" r:id="rId10"/>
    <p:sldId id="1473" r:id="rId11"/>
    <p:sldId id="1474" r:id="rId12"/>
    <p:sldId id="1475" r:id="rId13"/>
    <p:sldId id="1476" r:id="rId14"/>
    <p:sldId id="1477" r:id="rId15"/>
    <p:sldId id="1478" r:id="rId16"/>
    <p:sldId id="1479" r:id="rId17"/>
    <p:sldId id="1480" r:id="rId18"/>
    <p:sldId id="1481" r:id="rId19"/>
    <p:sldId id="1482" r:id="rId20"/>
    <p:sldId id="1483" r:id="rId21"/>
    <p:sldId id="1484" r:id="rId22"/>
    <p:sldId id="1485" r:id="rId23"/>
    <p:sldId id="1530" r:id="rId24"/>
    <p:sldId id="1486" r:id="rId25"/>
    <p:sldId id="1487" r:id="rId26"/>
    <p:sldId id="1488" r:id="rId27"/>
    <p:sldId id="1509" r:id="rId28"/>
    <p:sldId id="1510" r:id="rId29"/>
    <p:sldId id="1515" r:id="rId30"/>
    <p:sldId id="1516" r:id="rId31"/>
    <p:sldId id="1517" r:id="rId32"/>
    <p:sldId id="1528" r:id="rId33"/>
    <p:sldId id="1529" r:id="rId34"/>
    <p:sldId id="1511" r:id="rId35"/>
    <p:sldId id="1512" r:id="rId36"/>
    <p:sldId id="1513" r:id="rId37"/>
    <p:sldId id="1489" r:id="rId38"/>
    <p:sldId id="1518" r:id="rId39"/>
    <p:sldId id="1519" r:id="rId40"/>
    <p:sldId id="1520" r:id="rId41"/>
    <p:sldId id="1521" r:id="rId42"/>
    <p:sldId id="1522" r:id="rId43"/>
    <p:sldId id="1523" r:id="rId44"/>
    <p:sldId id="1524" r:id="rId45"/>
    <p:sldId id="1525" r:id="rId46"/>
    <p:sldId id="1526" r:id="rId47"/>
    <p:sldId id="1527" r:id="rId48"/>
    <p:sldId id="1490" r:id="rId49"/>
    <p:sldId id="1491" r:id="rId50"/>
    <p:sldId id="1492" r:id="rId51"/>
    <p:sldId id="1493" r:id="rId52"/>
    <p:sldId id="1497" r:id="rId53"/>
    <p:sldId id="1498" r:id="rId54"/>
    <p:sldId id="1499" r:id="rId55"/>
    <p:sldId id="1500" r:id="rId56"/>
    <p:sldId id="1495" r:id="rId57"/>
    <p:sldId id="1496" r:id="rId58"/>
    <p:sldId id="707" r:id="rId59"/>
    <p:sldId id="1494" r:id="rId60"/>
    <p:sldId id="950" r:id="rId61"/>
    <p:sldId id="1239" r:id="rId62"/>
    <p:sldId id="1240" r:id="rId63"/>
    <p:sldId id="1501" r:id="rId64"/>
    <p:sldId id="1502" r:id="rId65"/>
    <p:sldId id="1503" r:id="rId66"/>
    <p:sldId id="1504" r:id="rId67"/>
    <p:sldId id="1505" r:id="rId68"/>
    <p:sldId id="1506" r:id="rId69"/>
    <p:sldId id="1507" r:id="rId70"/>
    <p:sldId id="1508" r:id="rId71"/>
    <p:sldId id="951" r:id="rId72"/>
    <p:sldId id="1531" r:id="rId73"/>
    <p:sldId id="1532" r:id="rId74"/>
  </p:sldIdLst>
  <p:sldSz cx="9144000" cy="6858000" type="screen4x3"/>
  <p:notesSz cx="6858000" cy="9144000"/>
  <p:custDataLst>
    <p:tags r:id="rId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ection>
        <p14:section name="Untitled Section" id="{69352B41-44E2-4D7F-A1EF-71FC49AB1BC6}">
          <p14:sldIdLst>
            <p14:sldId id="1469"/>
            <p14:sldId id="1470"/>
            <p14:sldId id="1236"/>
            <p14:sldId id="1237"/>
            <p14:sldId id="1471"/>
            <p14:sldId id="1472"/>
            <p14:sldId id="1473"/>
            <p14:sldId id="1474"/>
            <p14:sldId id="1475"/>
            <p14:sldId id="1476"/>
            <p14:sldId id="1477"/>
            <p14:sldId id="1478"/>
            <p14:sldId id="1479"/>
            <p14:sldId id="1480"/>
            <p14:sldId id="1481"/>
            <p14:sldId id="1482"/>
            <p14:sldId id="1483"/>
            <p14:sldId id="1484"/>
            <p14:sldId id="1485"/>
            <p14:sldId id="1530"/>
            <p14:sldId id="1486"/>
            <p14:sldId id="1487"/>
            <p14:sldId id="1488"/>
            <p14:sldId id="1509"/>
            <p14:sldId id="1510"/>
            <p14:sldId id="1515"/>
            <p14:sldId id="1516"/>
            <p14:sldId id="1517"/>
            <p14:sldId id="1528"/>
            <p14:sldId id="1529"/>
            <p14:sldId id="1511"/>
            <p14:sldId id="1512"/>
            <p14:sldId id="1513"/>
            <p14:sldId id="1489"/>
            <p14:sldId id="1518"/>
            <p14:sldId id="1519"/>
            <p14:sldId id="1520"/>
            <p14:sldId id="1521"/>
            <p14:sldId id="1522"/>
            <p14:sldId id="1523"/>
            <p14:sldId id="1524"/>
            <p14:sldId id="1525"/>
            <p14:sldId id="1526"/>
            <p14:sldId id="1527"/>
            <p14:sldId id="1490"/>
            <p14:sldId id="1491"/>
            <p14:sldId id="1492"/>
            <p14:sldId id="1493"/>
            <p14:sldId id="1497"/>
            <p14:sldId id="1498"/>
            <p14:sldId id="1499"/>
            <p14:sldId id="1500"/>
            <p14:sldId id="1495"/>
            <p14:sldId id="1496"/>
            <p14:sldId id="707"/>
            <p14:sldId id="1494"/>
            <p14:sldId id="950"/>
            <p14:sldId id="1239"/>
            <p14:sldId id="1240"/>
            <p14:sldId id="1501"/>
            <p14:sldId id="1502"/>
            <p14:sldId id="1503"/>
            <p14:sldId id="1504"/>
            <p14:sldId id="1505"/>
            <p14:sldId id="1506"/>
            <p14:sldId id="1507"/>
            <p14:sldId id="1508"/>
            <p14:sldId id="951"/>
            <p14:sldId id="1531"/>
            <p14:sldId id="1532"/>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992222"/>
    <a:srgbClr val="00BBEE"/>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17" autoAdjust="0"/>
    <p:restoredTop sz="78333" autoAdjust="0"/>
  </p:normalViewPr>
  <p:slideViewPr>
    <p:cSldViewPr snapToObjects="1" showGuides="1">
      <p:cViewPr varScale="1">
        <p:scale>
          <a:sx n="82" d="100"/>
          <a:sy n="82" d="100"/>
        </p:scale>
        <p:origin x="1214" y="77"/>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233155"/>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2023-06-30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6/30/2023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p:txBody>
          <a:bodyPr/>
          <a:lstStyle/>
          <a:p>
            <a:r>
              <a:rPr lang="en-US" dirty="0"/>
              <a:t>Prometheus is an open-source technology designed to provide monitoring and alerting functionality for cloud-native environments, including Kubernetes. </a:t>
            </a:r>
          </a:p>
          <a:p>
            <a:r>
              <a:rPr lang="en-US" dirty="0"/>
              <a:t>It can collect and store metrics as time-series data, recording information with a timestamp. </a:t>
            </a:r>
          </a:p>
          <a:p>
            <a:r>
              <a:rPr lang="en-US" dirty="0"/>
              <a:t>It can also collect and record labels, which are optional key-value pairs.</a:t>
            </a:r>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a:t>
            </a:r>
          </a:p>
        </p:txBody>
      </p:sp>
    </p:spTree>
    <p:extLst>
      <p:ext uri="{BB962C8B-B14F-4D97-AF65-F5344CB8AC3E}">
        <p14:creationId xmlns:p14="http://schemas.microsoft.com/office/powerpoint/2010/main" val="2534880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We can monitor the operating system to identify when a server’s hard disk is full or if a server operates constantly at 100% CPU. </a:t>
            </a:r>
          </a:p>
          <a:p>
            <a:r>
              <a:rPr lang="en-US" dirty="0"/>
              <a:t>We can install a special exporter on the host to collect the operating system information and publish it to an HTTP-reachable location.</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Host Metrics</a:t>
            </a:r>
            <a:endParaRPr lang="en-IN" dirty="0"/>
          </a:p>
        </p:txBody>
      </p:sp>
    </p:spTree>
    <p:extLst>
      <p:ext uri="{BB962C8B-B14F-4D97-AF65-F5344CB8AC3E}">
        <p14:creationId xmlns:p14="http://schemas.microsoft.com/office/powerpoint/2010/main" val="1919909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Prometheus doesn’t usually monitor website status, but we can use a black box exporter to enable this.</a:t>
            </a:r>
          </a:p>
          <a:p>
            <a:r>
              <a:rPr lang="en-US" dirty="0"/>
              <a:t>We specify the target URL to query an endpoint.</a:t>
            </a:r>
          </a:p>
          <a:p>
            <a:r>
              <a:rPr lang="en-US" dirty="0"/>
              <a:t>It performs an uptime check to receive information such as the website’s response time. </a:t>
            </a:r>
          </a:p>
          <a:p>
            <a:r>
              <a:rPr lang="en-US" dirty="0"/>
              <a:t>We define the hosts to be queried in the </a:t>
            </a:r>
            <a:r>
              <a:rPr lang="en-US" dirty="0" err="1"/>
              <a:t>prometheus.yml</a:t>
            </a:r>
            <a:r>
              <a:rPr lang="en-US" dirty="0"/>
              <a:t> configuration file, using </a:t>
            </a:r>
            <a:r>
              <a:rPr lang="en-US" dirty="0" err="1"/>
              <a:t>relabel_configs</a:t>
            </a:r>
            <a:r>
              <a:rPr lang="en-US" dirty="0"/>
              <a:t> to ensure Prometheus uses the black box exporter.</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Website Uptime/Up Status</a:t>
            </a:r>
            <a:endParaRPr lang="en-IN" dirty="0"/>
          </a:p>
        </p:txBody>
      </p:sp>
    </p:spTree>
    <p:extLst>
      <p:ext uri="{BB962C8B-B14F-4D97-AF65-F5344CB8AC3E}">
        <p14:creationId xmlns:p14="http://schemas.microsoft.com/office/powerpoint/2010/main" val="1930127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To check if a cronjob is running at the specified intervals, we can use the Push Gateway to display metrics to Prometheus through an HTTP endpoint.</a:t>
            </a:r>
          </a:p>
          <a:p>
            <a:r>
              <a:rPr lang="en-US" dirty="0"/>
              <a:t>We can push the timestamp of the last successful job (i.e. a backup job) to the Gateway, and compare it with the current time in Prometheus. </a:t>
            </a:r>
          </a:p>
          <a:p>
            <a:r>
              <a:rPr lang="en-US" dirty="0"/>
              <a:t>If the time exceeds the specified threshold, the monitor times out and triggers an alert.</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Cronjobs</a:t>
            </a:r>
            <a:endParaRPr lang="en-IN" dirty="0"/>
          </a:p>
        </p:txBody>
      </p:sp>
    </p:spTree>
    <p:extLst>
      <p:ext uri="{BB962C8B-B14F-4D97-AF65-F5344CB8AC3E}">
        <p14:creationId xmlns:p14="http://schemas.microsoft.com/office/powerpoint/2010/main" val="340962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The client libraries of Prometheus </a:t>
            </a:r>
            <a:r>
              <a:rPr lang="en-US"/>
              <a:t>offer three </a:t>
            </a:r>
            <a:r>
              <a:rPr lang="en-US" dirty="0"/>
              <a:t>core types of metrics. </a:t>
            </a:r>
          </a:p>
          <a:p>
            <a:r>
              <a:rPr lang="en-US" dirty="0"/>
              <a:t>However, the Prometheus server does not currently save these metrics as different data types. </a:t>
            </a:r>
          </a:p>
          <a:p>
            <a:r>
              <a:rPr lang="en-US" dirty="0"/>
              <a:t>Instead, it flattens all information into an untyped time series.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1530750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Counter</a:t>
            </a:r>
          </a:p>
          <a:p>
            <a:pPr lvl="1"/>
            <a:r>
              <a:rPr lang="en-US" dirty="0"/>
              <a:t>This is a cumulative metric. It represents a single monotonically-increasing counter, and its value can either increase or be reset to zero on restart.</a:t>
            </a:r>
          </a:p>
          <a:p>
            <a:r>
              <a:rPr lang="en-IN" dirty="0"/>
              <a:t>Gauge</a:t>
            </a:r>
          </a:p>
          <a:p>
            <a:pPr lvl="1"/>
            <a:r>
              <a:rPr lang="en-US" dirty="0"/>
              <a:t>This metric represents one numerical value, which can arbitrarily go down and up. </a:t>
            </a:r>
          </a:p>
          <a:p>
            <a:pPr lvl="1"/>
            <a:r>
              <a:rPr lang="en-US" dirty="0"/>
              <a:t>A gauge is often used to measure values like current memory usage or temperatures.</a:t>
            </a:r>
            <a:endParaRPr lang="en-IN" dirty="0"/>
          </a:p>
          <a:p>
            <a:r>
              <a:rPr lang="en-IN" dirty="0"/>
              <a:t>Histogram</a:t>
            </a:r>
          </a:p>
          <a:p>
            <a:pPr lvl="1"/>
            <a:r>
              <a:rPr lang="en-US" dirty="0"/>
              <a:t>A histogram samples observations, such as request durations or response sizes. </a:t>
            </a:r>
          </a:p>
          <a:p>
            <a:pPr lvl="1"/>
            <a:r>
              <a:rPr lang="en-US" dirty="0"/>
              <a:t>It then counts the observations in a configurable bucket. </a:t>
            </a:r>
          </a:p>
          <a:p>
            <a:pPr lvl="1"/>
            <a:r>
              <a:rPr lang="en-US" dirty="0"/>
              <a:t>A histogram can also provide a total sum of all the observed values.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735557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A2D2ED-31DD-7C18-E4AB-A5EB27A50777}"/>
              </a:ext>
            </a:extLst>
          </p:cNvPr>
          <p:cNvSpPr>
            <a:spLocks noGrp="1"/>
          </p:cNvSpPr>
          <p:nvPr>
            <p:ph sz="quarter" idx="12"/>
          </p:nvPr>
        </p:nvSpPr>
        <p:spPr>
          <a:xfrm>
            <a:off x="457201" y="1381124"/>
            <a:ext cx="8228012" cy="5019675"/>
          </a:xfrm>
        </p:spPr>
        <p:txBody>
          <a:bodyPr>
            <a:normAutofit fontScale="92500"/>
          </a:bodyPr>
          <a:lstStyle/>
          <a:p>
            <a:r>
              <a:rPr lang="en-US" dirty="0"/>
              <a:t>Prometheus has various components that work together to track and report on system health, behavior, and performance. </a:t>
            </a:r>
          </a:p>
          <a:p>
            <a:r>
              <a:rPr lang="en-US" dirty="0"/>
              <a:t>The primary method of data collection is scraping metrics from instrumented applications and services, which expose metrics in a plaintext format via HTTP endpoints.</a:t>
            </a:r>
          </a:p>
          <a:p>
            <a:r>
              <a:rPr lang="en-US" dirty="0"/>
              <a:t>The Prometheus architecture facilitates the discovery and scraping of targets that generate required data. </a:t>
            </a:r>
          </a:p>
          <a:p>
            <a:r>
              <a:rPr lang="en-US" dirty="0"/>
              <a:t>The target may be a third-party application or a company's instrumented applications. </a:t>
            </a:r>
          </a:p>
          <a:p>
            <a:r>
              <a:rPr lang="en-US" dirty="0"/>
              <a:t>Prometheus stores the scraped data, which you can analyze with the Prometheus Query Language (</a:t>
            </a:r>
            <a:r>
              <a:rPr lang="en-US" dirty="0" err="1"/>
              <a:t>PromQL</a:t>
            </a:r>
            <a:r>
              <a:rPr lang="en-US" dirty="0"/>
              <a:t>).</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Component Architecture</a:t>
            </a:r>
          </a:p>
        </p:txBody>
      </p:sp>
    </p:spTree>
    <p:extLst>
      <p:ext uri="{BB962C8B-B14F-4D97-AF65-F5344CB8AC3E}">
        <p14:creationId xmlns:p14="http://schemas.microsoft.com/office/powerpoint/2010/main" val="3928927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Component Architecture</a:t>
            </a:r>
          </a:p>
        </p:txBody>
      </p:sp>
      <p:pic>
        <p:nvPicPr>
          <p:cNvPr id="1026" name="Picture 2" descr="Prometheus Components and Architecture">
            <a:extLst>
              <a:ext uri="{FF2B5EF4-FFF2-40B4-BE49-F238E27FC236}">
                <a16:creationId xmlns:a16="http://schemas.microsoft.com/office/drawing/2014/main" id="{149433CE-1EA4-FFC8-1ADD-4E678F1C5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23" y="1371600"/>
            <a:ext cx="8454365" cy="507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935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The Prometheus server handles the scraping and storing of metrics. </a:t>
            </a:r>
          </a:p>
          <a:p>
            <a:r>
              <a:rPr lang="en-US" dirty="0"/>
              <a:t>The server manages scheduling of monitoring jobs – querying data sources (called “instances”) at a predefined polling frequency. </a:t>
            </a:r>
          </a:p>
          <a:p>
            <a:r>
              <a:rPr lang="en-US" dirty="0"/>
              <a:t>Monitoring jobs are configured via one or more “scrape config” directives, managed via a YAML configuration file.</a:t>
            </a:r>
          </a:p>
          <a:p>
            <a:r>
              <a:rPr lang="en-US" dirty="0"/>
              <a:t>It can be live-reloaded using a SIGHUP or the Management API.</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373577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relies heavily on various service discovery (SD) mechanisms to identify targets to scrape. </a:t>
            </a:r>
          </a:p>
          <a:p>
            <a:r>
              <a:rPr lang="en-US" dirty="0"/>
              <a:t>These service discovery integrations range from generic interfaces like a file-based service discovery that custom SD implementations can leverage by managing a JSON or YAML file containing a list of targets.</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37756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also provides number of platform-specific SD implementations, including: Kubernetes, AWS EC2, Azure, GCE, Docker Swarm, OpenStack, and more. </a:t>
            </a:r>
          </a:p>
          <a:p>
            <a:r>
              <a:rPr lang="en-US" dirty="0"/>
              <a:t>These generally integrate with the corresponding APIs to query the platform for targets running applications and exporters that can be scraped by Prometheus.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20375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a:xfrm>
            <a:off x="457201" y="1381124"/>
            <a:ext cx="8228012" cy="5095875"/>
          </a:xfrm>
        </p:spPr>
        <p:txBody>
          <a:bodyPr>
            <a:normAutofit fontScale="85000" lnSpcReduction="20000"/>
          </a:bodyPr>
          <a:lstStyle/>
          <a:p>
            <a:r>
              <a:rPr lang="en-US" dirty="0"/>
              <a:t>Multidimensional data model – Using time-series data, which is identified by metric name and key-value pairs.</a:t>
            </a:r>
          </a:p>
          <a:p>
            <a:r>
              <a:rPr lang="en-US" dirty="0" err="1"/>
              <a:t>PromQL</a:t>
            </a:r>
            <a:r>
              <a:rPr lang="en-US" dirty="0"/>
              <a:t> – A flexible querying language that can leverage the multi-dimensional data model.</a:t>
            </a:r>
          </a:p>
          <a:p>
            <a:r>
              <a:rPr lang="en-US" dirty="0"/>
              <a:t>No reliance on distributed storage – All single server nodes remain autonomous.</a:t>
            </a:r>
          </a:p>
          <a:p>
            <a:r>
              <a:rPr lang="en-US" dirty="0"/>
              <a:t>Pull model – Prometheus can collect time-series data by actively “pulling” data over HTTP.</a:t>
            </a:r>
          </a:p>
          <a:p>
            <a:r>
              <a:rPr lang="en-US" dirty="0"/>
              <a:t>Pushing time-series data – Available through the use of an intermediary gateway.</a:t>
            </a:r>
          </a:p>
          <a:p>
            <a:r>
              <a:rPr lang="en-US" dirty="0"/>
              <a:t>Monitoring target discovery – Available through static configuration or service discovery.</a:t>
            </a:r>
          </a:p>
          <a:p>
            <a:r>
              <a:rPr lang="en-US" dirty="0"/>
              <a:t>Visualization – Prometheus offers multiple types of graphs and dashboards.</a:t>
            </a:r>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 Features</a:t>
            </a:r>
          </a:p>
        </p:txBody>
      </p:sp>
    </p:spTree>
    <p:extLst>
      <p:ext uri="{BB962C8B-B14F-4D97-AF65-F5344CB8AC3E}">
        <p14:creationId xmlns:p14="http://schemas.microsoft.com/office/powerpoint/2010/main" val="2695789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F5F28E-222B-8D65-0EF4-FAB9D59DF6A6}"/>
              </a:ext>
            </a:extLst>
          </p:cNvPr>
          <p:cNvSpPr>
            <a:spLocks noGrp="1"/>
          </p:cNvSpPr>
          <p:nvPr>
            <p:ph type="title"/>
          </p:nvPr>
        </p:nvSpPr>
        <p:spPr/>
        <p:txBody>
          <a:bodyPr/>
          <a:lstStyle/>
          <a:p>
            <a:r>
              <a:rPr lang="en-IN" dirty="0"/>
              <a:t>Prometheus Query</a:t>
            </a:r>
          </a:p>
        </p:txBody>
      </p:sp>
      <p:pic>
        <p:nvPicPr>
          <p:cNvPr id="5" name="Picture 4">
            <a:extLst>
              <a:ext uri="{FF2B5EF4-FFF2-40B4-BE49-F238E27FC236}">
                <a16:creationId xmlns:a16="http://schemas.microsoft.com/office/drawing/2014/main" id="{1DA33AD8-DAA9-E676-6998-AD605CD87E18}"/>
              </a:ext>
            </a:extLst>
          </p:cNvPr>
          <p:cNvPicPr>
            <a:picLocks noChangeAspect="1"/>
          </p:cNvPicPr>
          <p:nvPr/>
        </p:nvPicPr>
        <p:blipFill rotWithShape="1">
          <a:blip r:embed="rId2"/>
          <a:srcRect t="4445" b="14074"/>
          <a:stretch/>
        </p:blipFill>
        <p:spPr>
          <a:xfrm>
            <a:off x="18661" y="1600200"/>
            <a:ext cx="9144000" cy="4191000"/>
          </a:xfrm>
          <a:prstGeom prst="rect">
            <a:avLst/>
          </a:prstGeom>
        </p:spPr>
      </p:pic>
    </p:spTree>
    <p:extLst>
      <p:ext uri="{BB962C8B-B14F-4D97-AF65-F5344CB8AC3E}">
        <p14:creationId xmlns:p14="http://schemas.microsoft.com/office/powerpoint/2010/main" val="3123188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servers scrape (i.e. "pull") data from instrumented applications and Prometheus exporters.</a:t>
            </a:r>
          </a:p>
          <a:p>
            <a:r>
              <a:rPr lang="en-US" dirty="0"/>
              <a:t>Applications are instrumented using client libraries.</a:t>
            </a:r>
          </a:p>
          <a:p>
            <a:r>
              <a:rPr lang="en-US" dirty="0"/>
              <a:t>It enables an HTTP endpoint where internal metrics are exposed and collected by Prometheus servers.</a:t>
            </a:r>
          </a:p>
          <a:p>
            <a:r>
              <a:rPr lang="en-US" dirty="0"/>
              <a:t>Other monitoring tools relies on agents or embedded instrumentation (e.g. APM client libraries) to collect data and "push" metrics to the monitoring backend.</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2581314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Exporters are libraries and servers which help in exporting existing metrics from third-party systems as Prometheus metrics”. </a:t>
            </a:r>
          </a:p>
          <a:p>
            <a:r>
              <a:rPr lang="en-US" dirty="0"/>
              <a:t>Exporters are useful in cases where it is not feasible to instrument a given system with Prometheus directly (for example, </a:t>
            </a:r>
            <a:r>
              <a:rPr lang="en-US" dirty="0" err="1"/>
              <a:t>HAProxy</a:t>
            </a:r>
            <a:r>
              <a:rPr lang="en-US" dirty="0"/>
              <a:t> or Linux system stats)”.</a:t>
            </a:r>
          </a:p>
          <a:p>
            <a:r>
              <a:rPr lang="en-US" dirty="0"/>
              <a:t>Exporters are "single-purpose monitoring agents“.</a:t>
            </a:r>
          </a:p>
          <a:p>
            <a:r>
              <a:rPr lang="en-US" dirty="0"/>
              <a:t>It is designed to collect metrics from a specific third-party system and make them available for Prometheus servers to collect.</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148557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The Prometheus </a:t>
            </a:r>
            <a:r>
              <a:rPr lang="en-US" dirty="0" err="1"/>
              <a:t>node_exporter</a:t>
            </a:r>
            <a:r>
              <a:rPr lang="en-US" dirty="0"/>
              <a:t> is an exporter for physical and virtual machine metrics – hardware and kernel metrics exposed by *NIX kernels. </a:t>
            </a:r>
          </a:p>
          <a:p>
            <a:r>
              <a:rPr lang="en-US" dirty="0"/>
              <a:t>A Windows exporter is also available for Windows hosts. </a:t>
            </a:r>
          </a:p>
          <a:p>
            <a:r>
              <a:rPr lang="en-US" dirty="0"/>
              <a:t>The exact number of distinct metrics collected by </a:t>
            </a:r>
            <a:r>
              <a:rPr lang="en-US" dirty="0" err="1"/>
              <a:t>node_exporter</a:t>
            </a:r>
            <a:r>
              <a:rPr lang="en-US" dirty="0"/>
              <a:t> will vary from system to system.</a:t>
            </a:r>
          </a:p>
          <a:p>
            <a:r>
              <a:rPr lang="en-US" dirty="0"/>
              <a:t>It has some optional collectors are disabled by default for performance and reliability reasons. </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3394194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1133475"/>
          </a:xfrm>
        </p:spPr>
        <p:txBody>
          <a:bodyPr/>
          <a:lstStyle/>
          <a:p>
            <a:r>
              <a:rPr lang="en-IN" dirty="0"/>
              <a:t>https://github.com/prometheus-community/windows_exporter/releases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pic>
        <p:nvPicPr>
          <p:cNvPr id="5" name="Picture 4">
            <a:extLst>
              <a:ext uri="{FF2B5EF4-FFF2-40B4-BE49-F238E27FC236}">
                <a16:creationId xmlns:a16="http://schemas.microsoft.com/office/drawing/2014/main" id="{89E752DC-6B4C-25D5-8E7E-EA32697B69E0}"/>
              </a:ext>
            </a:extLst>
          </p:cNvPr>
          <p:cNvPicPr>
            <a:picLocks noChangeAspect="1"/>
          </p:cNvPicPr>
          <p:nvPr/>
        </p:nvPicPr>
        <p:blipFill rotWithShape="1">
          <a:blip r:embed="rId2"/>
          <a:srcRect l="24167" t="30741" r="49167" b="24815"/>
          <a:stretch/>
        </p:blipFill>
        <p:spPr>
          <a:xfrm>
            <a:off x="1524000" y="2438400"/>
            <a:ext cx="4572000" cy="4286250"/>
          </a:xfrm>
          <a:prstGeom prst="rect">
            <a:avLst/>
          </a:prstGeom>
        </p:spPr>
      </p:pic>
    </p:spTree>
    <p:extLst>
      <p:ext uri="{BB962C8B-B14F-4D97-AF65-F5344CB8AC3E}">
        <p14:creationId xmlns:p14="http://schemas.microsoft.com/office/powerpoint/2010/main" val="991666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http://localhost:9182/metrics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spTree>
    <p:extLst>
      <p:ext uri="{BB962C8B-B14F-4D97-AF65-F5344CB8AC3E}">
        <p14:creationId xmlns:p14="http://schemas.microsoft.com/office/powerpoint/2010/main" val="278082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US" dirty="0"/>
              <a:t>The Prometheus Node Exporter exposes a wide variety of hardware- and kernel-related metrics.</a:t>
            </a:r>
          </a:p>
          <a:p>
            <a:r>
              <a:rPr lang="en-US" dirty="0"/>
              <a:t>In this guide, you will:</a:t>
            </a:r>
          </a:p>
          <a:p>
            <a:pPr lvl="1"/>
            <a:r>
              <a:rPr lang="en-US" dirty="0"/>
              <a:t>Start up a Node Exporter on localhost</a:t>
            </a:r>
          </a:p>
          <a:p>
            <a:pPr lvl="1"/>
            <a:r>
              <a:rPr lang="en-US" dirty="0"/>
              <a:t>Start up a Prometheus instance on localhost that's configured to scrape metrics from the running Node Exporter</a:t>
            </a:r>
            <a:endParaRPr lang="en-IN" dirty="0"/>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spTree>
    <p:extLst>
      <p:ext uri="{BB962C8B-B14F-4D97-AF65-F5344CB8AC3E}">
        <p14:creationId xmlns:p14="http://schemas.microsoft.com/office/powerpoint/2010/main" val="983790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docker run -d -p 9100:9100 --net="</a:t>
            </a:r>
            <a:r>
              <a:rPr lang="en-IN" dirty="0" err="1"/>
              <a:t>boanetwork</a:t>
            </a:r>
            <a:r>
              <a:rPr lang="en-IN"/>
              <a:t>" prom/node-exporter</a:t>
            </a:r>
            <a:endParaRPr lang="en-IN" dirty="0"/>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graphicFrame>
        <p:nvGraphicFramePr>
          <p:cNvPr id="6" name="Table 5">
            <a:extLst>
              <a:ext uri="{FF2B5EF4-FFF2-40B4-BE49-F238E27FC236}">
                <a16:creationId xmlns:a16="http://schemas.microsoft.com/office/drawing/2014/main" id="{1550B026-6F9B-46D5-8BCE-3A921295B3F4}"/>
              </a:ext>
            </a:extLst>
          </p:cNvPr>
          <p:cNvGraphicFramePr>
            <a:graphicFrameLocks noGrp="1"/>
          </p:cNvGraphicFramePr>
          <p:nvPr>
            <p:extLst>
              <p:ext uri="{D42A27DB-BD31-4B8C-83A1-F6EECF244321}">
                <p14:modId xmlns:p14="http://schemas.microsoft.com/office/powerpoint/2010/main" val="2587791956"/>
              </p:ext>
            </p:extLst>
          </p:nvPr>
        </p:nvGraphicFramePr>
        <p:xfrm>
          <a:off x="609600" y="2590800"/>
          <a:ext cx="7924800" cy="2682240"/>
        </p:xfrm>
        <a:graphic>
          <a:graphicData uri="http://schemas.openxmlformats.org/drawingml/2006/table">
            <a:tbl>
              <a:tblPr/>
              <a:tblGrid>
                <a:gridCol w="3352800">
                  <a:extLst>
                    <a:ext uri="{9D8B030D-6E8A-4147-A177-3AD203B41FA5}">
                      <a16:colId xmlns:a16="http://schemas.microsoft.com/office/drawing/2014/main" val="963486224"/>
                    </a:ext>
                  </a:extLst>
                </a:gridCol>
                <a:gridCol w="4572000">
                  <a:extLst>
                    <a:ext uri="{9D8B030D-6E8A-4147-A177-3AD203B41FA5}">
                      <a16:colId xmlns:a16="http://schemas.microsoft.com/office/drawing/2014/main" val="997036186"/>
                    </a:ext>
                  </a:extLst>
                </a:gridCol>
              </a:tblGrid>
              <a:tr h="0">
                <a:tc>
                  <a:txBody>
                    <a:bodyPr/>
                    <a:lstStyle/>
                    <a:p>
                      <a:pPr algn="l" fontAlgn="b"/>
                      <a:r>
                        <a:rPr lang="en-IN">
                          <a:effectLst/>
                        </a:rPr>
                        <a:t>Metric</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C875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IN">
                          <a:effectLst/>
                        </a:rPr>
                        <a:t>Meaning</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E873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6762277"/>
                  </a:ext>
                </a:extLst>
              </a:tr>
              <a:tr h="0">
                <a:tc>
                  <a:txBody>
                    <a:bodyPr/>
                    <a:lstStyle/>
                    <a:p>
                      <a:pPr algn="l" fontAlgn="t"/>
                      <a:r>
                        <a:rPr lang="en-IN" u="none" strike="noStrike" dirty="0">
                          <a:solidFill>
                            <a:srgbClr val="337AB7"/>
                          </a:solidFill>
                          <a:effectLst/>
                        </a:rPr>
                        <a:t>rate(</a:t>
                      </a:r>
                      <a:r>
                        <a:rPr lang="en-IN" u="none" strike="noStrike" dirty="0" err="1">
                          <a:solidFill>
                            <a:srgbClr val="337AB7"/>
                          </a:solidFill>
                          <a:effectLst/>
                        </a:rPr>
                        <a:t>node_cpu_seconds_total</a:t>
                      </a:r>
                      <a:r>
                        <a:rPr lang="en-IN" u="none" strike="noStrike" dirty="0">
                          <a:solidFill>
                            <a:srgbClr val="337AB7"/>
                          </a:solidFill>
                          <a:effectLst/>
                        </a:rPr>
                        <a:t>{mode="system"}[1m])</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average amount of CPU time spent in system mode, per second, over the last minute (in seconds)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49391394"/>
                  </a:ext>
                </a:extLst>
              </a:tr>
              <a:tr h="0">
                <a:tc>
                  <a:txBody>
                    <a:bodyPr/>
                    <a:lstStyle/>
                    <a:p>
                      <a:pPr algn="l" fontAlgn="t"/>
                      <a:r>
                        <a:rPr lang="en-IN" u="none" strike="noStrike" dirty="0">
                          <a:solidFill>
                            <a:srgbClr val="337AB7"/>
                          </a:solidFill>
                          <a:effectLst/>
                        </a:rPr>
                        <a:t>node_filesystem_avail_bytes</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filesystem space available to non-root users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58994755"/>
                  </a:ext>
                </a:extLst>
              </a:tr>
              <a:tr h="0">
                <a:tc>
                  <a:txBody>
                    <a:bodyPr/>
                    <a:lstStyle/>
                    <a:p>
                      <a:pPr algn="l" fontAlgn="t"/>
                      <a:r>
                        <a:rPr lang="en-US" u="none" strike="noStrike" dirty="0">
                          <a:solidFill>
                            <a:srgbClr val="337AB7"/>
                          </a:solidFill>
                          <a:effectLst/>
                        </a:rPr>
                        <a:t>rate(</a:t>
                      </a:r>
                      <a:r>
                        <a:rPr lang="en-US" u="none" strike="noStrike" dirty="0" err="1">
                          <a:solidFill>
                            <a:srgbClr val="337AB7"/>
                          </a:solidFill>
                          <a:effectLst/>
                        </a:rPr>
                        <a:t>node_network_receive_bytes_total</a:t>
                      </a:r>
                      <a:r>
                        <a:rPr lang="en-US" u="none" strike="noStrike" dirty="0">
                          <a:solidFill>
                            <a:srgbClr val="337AB7"/>
                          </a:solidFill>
                          <a:effectLst/>
                        </a:rPr>
                        <a:t>[1m])</a:t>
                      </a:r>
                      <a:endParaRPr lang="en-US"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The average network traffic received, per second, over the last minute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13295165"/>
                  </a:ext>
                </a:extLst>
              </a:tr>
            </a:tbl>
          </a:graphicData>
        </a:graphic>
      </p:graphicFrame>
    </p:spTree>
    <p:extLst>
      <p:ext uri="{BB962C8B-B14F-4D97-AF65-F5344CB8AC3E}">
        <p14:creationId xmlns:p14="http://schemas.microsoft.com/office/powerpoint/2010/main" val="758095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pic>
        <p:nvPicPr>
          <p:cNvPr id="8" name="Picture 7">
            <a:extLst>
              <a:ext uri="{FF2B5EF4-FFF2-40B4-BE49-F238E27FC236}">
                <a16:creationId xmlns:a16="http://schemas.microsoft.com/office/drawing/2014/main" id="{4A0EF751-DBF9-3117-C9AF-47E5EB7FBFD4}"/>
              </a:ext>
            </a:extLst>
          </p:cNvPr>
          <p:cNvPicPr>
            <a:picLocks noChangeAspect="1"/>
          </p:cNvPicPr>
          <p:nvPr/>
        </p:nvPicPr>
        <p:blipFill>
          <a:blip r:embed="rId2"/>
          <a:stretch>
            <a:fillRect/>
          </a:stretch>
        </p:blipFill>
        <p:spPr>
          <a:xfrm>
            <a:off x="-8335" y="1295400"/>
            <a:ext cx="9144000" cy="5143500"/>
          </a:xfrm>
          <a:prstGeom prst="rect">
            <a:avLst/>
          </a:prstGeom>
        </p:spPr>
      </p:pic>
    </p:spTree>
    <p:extLst>
      <p:ext uri="{BB962C8B-B14F-4D97-AF65-F5344CB8AC3E}">
        <p14:creationId xmlns:p14="http://schemas.microsoft.com/office/powerpoint/2010/main" val="116708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7" name="Picture 6">
            <a:extLst>
              <a:ext uri="{FF2B5EF4-FFF2-40B4-BE49-F238E27FC236}">
                <a16:creationId xmlns:a16="http://schemas.microsoft.com/office/drawing/2014/main" id="{EFA7FA27-3866-544A-662E-9F4A1BDF209A}"/>
              </a:ext>
            </a:extLst>
          </p:cNvPr>
          <p:cNvPicPr>
            <a:picLocks noChangeAspect="1"/>
          </p:cNvPicPr>
          <p:nvPr/>
        </p:nvPicPr>
        <p:blipFill rotWithShape="1">
          <a:blip r:embed="rId2"/>
          <a:srcRect t="29259" r="39167" b="5556"/>
          <a:stretch/>
        </p:blipFill>
        <p:spPr>
          <a:xfrm>
            <a:off x="469370" y="1524000"/>
            <a:ext cx="8205260" cy="4945636"/>
          </a:xfrm>
          <a:prstGeom prst="rect">
            <a:avLst/>
          </a:prstGeom>
        </p:spPr>
      </p:pic>
    </p:spTree>
    <p:extLst>
      <p:ext uri="{BB962C8B-B14F-4D97-AF65-F5344CB8AC3E}">
        <p14:creationId xmlns:p14="http://schemas.microsoft.com/office/powerpoint/2010/main" val="168195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p:txBody>
          <a:bodyPr/>
          <a:lstStyle/>
          <a:p>
            <a:r>
              <a:rPr lang="en-US" dirty="0"/>
              <a:t>Micrometer provides a simple facade over the instrumentation clients for the most popular monitoring systems.</a:t>
            </a:r>
          </a:p>
          <a:p>
            <a:r>
              <a:rPr lang="en-US" dirty="0"/>
              <a:t>It allows us to instrument JVM-based application code without vendor lock-in. </a:t>
            </a:r>
          </a:p>
          <a:p>
            <a:r>
              <a:rPr lang="en-US" dirty="0"/>
              <a:t>Micrometer is an open-source project and provides a metric facade that exposes metric data in a vendor-neutral format that a monitoring system can understand. </a:t>
            </a:r>
            <a:endParaRPr lang="en-IN" dirty="0"/>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Micrometer Prometheus</a:t>
            </a:r>
          </a:p>
        </p:txBody>
      </p:sp>
    </p:spTree>
    <p:extLst>
      <p:ext uri="{BB962C8B-B14F-4D97-AF65-F5344CB8AC3E}">
        <p14:creationId xmlns:p14="http://schemas.microsoft.com/office/powerpoint/2010/main" val="8398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4" name="Picture 3">
            <a:extLst>
              <a:ext uri="{FF2B5EF4-FFF2-40B4-BE49-F238E27FC236}">
                <a16:creationId xmlns:a16="http://schemas.microsoft.com/office/drawing/2014/main" id="{0F9FB056-5BE1-0C25-04A4-4FC510A117BE}"/>
              </a:ext>
            </a:extLst>
          </p:cNvPr>
          <p:cNvPicPr>
            <a:picLocks noChangeAspect="1"/>
          </p:cNvPicPr>
          <p:nvPr/>
        </p:nvPicPr>
        <p:blipFill rotWithShape="1">
          <a:blip r:embed="rId2"/>
          <a:srcRect t="2963" r="48333" b="45185"/>
          <a:stretch/>
        </p:blipFill>
        <p:spPr>
          <a:xfrm>
            <a:off x="281914" y="1523999"/>
            <a:ext cx="8481085" cy="4787709"/>
          </a:xfrm>
          <a:prstGeom prst="rect">
            <a:avLst/>
          </a:prstGeom>
        </p:spPr>
      </p:pic>
    </p:spTree>
    <p:extLst>
      <p:ext uri="{BB962C8B-B14F-4D97-AF65-F5344CB8AC3E}">
        <p14:creationId xmlns:p14="http://schemas.microsoft.com/office/powerpoint/2010/main" val="1676571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4CABE134-CBBD-066A-76CF-62366AC3650D}"/>
              </a:ext>
            </a:extLst>
          </p:cNvPr>
          <p:cNvPicPr>
            <a:picLocks noChangeAspect="1"/>
          </p:cNvPicPr>
          <p:nvPr/>
        </p:nvPicPr>
        <p:blipFill>
          <a:blip r:embed="rId2"/>
          <a:stretch>
            <a:fillRect/>
          </a:stretch>
        </p:blipFill>
        <p:spPr>
          <a:xfrm>
            <a:off x="0" y="1295400"/>
            <a:ext cx="9144000" cy="5143500"/>
          </a:xfrm>
          <a:prstGeom prst="rect">
            <a:avLst/>
          </a:prstGeom>
        </p:spPr>
      </p:pic>
      <p:cxnSp>
        <p:nvCxnSpPr>
          <p:cNvPr id="7" name="Straight Arrow Connector 6">
            <a:extLst>
              <a:ext uri="{FF2B5EF4-FFF2-40B4-BE49-F238E27FC236}">
                <a16:creationId xmlns:a16="http://schemas.microsoft.com/office/drawing/2014/main" id="{DCBA324B-DE1C-E6F5-D1C5-A10692EF72FF}"/>
              </a:ext>
            </a:extLst>
          </p:cNvPr>
          <p:cNvCxnSpPr/>
          <p:nvPr/>
        </p:nvCxnSpPr>
        <p:spPr>
          <a:xfrm>
            <a:off x="2286000" y="838200"/>
            <a:ext cx="525780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532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F50F4418-23F5-1A35-8766-C3C693FE333F}"/>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124399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65580ABD-C829-BF53-20F6-1ED0FA3D1E3E}"/>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100078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fontScale="92500"/>
          </a:bodyPr>
          <a:lstStyle/>
          <a:p>
            <a:r>
              <a:rPr lang="en-US" dirty="0"/>
              <a:t>The Prometheus </a:t>
            </a:r>
            <a:r>
              <a:rPr lang="en-US" dirty="0" err="1"/>
              <a:t>node_exporter</a:t>
            </a:r>
            <a:r>
              <a:rPr lang="en-US" dirty="0"/>
              <a:t> is officially distributed as a binary archive. </a:t>
            </a:r>
          </a:p>
          <a:p>
            <a:r>
              <a:rPr lang="en-US" dirty="0"/>
              <a:t>Like other exporters, the </a:t>
            </a:r>
            <a:r>
              <a:rPr lang="en-US" dirty="0" err="1"/>
              <a:t>node_exporter</a:t>
            </a:r>
            <a:r>
              <a:rPr lang="en-US" dirty="0"/>
              <a:t> must be configured to listen on a dedicated port (9100 by default). </a:t>
            </a:r>
          </a:p>
          <a:p>
            <a:r>
              <a:rPr lang="en-US" dirty="0"/>
              <a:t>For example, if a host is running a MySQL database, the official Prometheus MySQL exporter would expose metrics on port 9104 by default.</a:t>
            </a:r>
          </a:p>
          <a:p>
            <a:r>
              <a:rPr lang="en-US" dirty="0" err="1"/>
              <a:t>Node_exporter</a:t>
            </a:r>
            <a:r>
              <a:rPr lang="en-US" dirty="0"/>
              <a:t> would expose machine metrics on port 9100. </a:t>
            </a:r>
          </a:p>
          <a:p>
            <a:r>
              <a:rPr lang="en-US" dirty="0"/>
              <a:t>Caution is advised to avoid prolonged runtimes (as measured by the built-in </a:t>
            </a:r>
            <a:r>
              <a:rPr lang="en-US" dirty="0" err="1"/>
              <a:t>scrape_duration_seconds</a:t>
            </a:r>
            <a:r>
              <a:rPr lang="en-US" dirty="0"/>
              <a:t> metric).</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466013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5683E7-2A36-CC52-7A89-09C2221BE85C}"/>
              </a:ext>
            </a:extLst>
          </p:cNvPr>
          <p:cNvSpPr>
            <a:spLocks noGrp="1"/>
          </p:cNvSpPr>
          <p:nvPr>
            <p:ph sz="quarter" idx="12"/>
          </p:nvPr>
        </p:nvSpPr>
        <p:spPr>
          <a:xfrm>
            <a:off x="457201" y="1381125"/>
            <a:ext cx="8228012" cy="4867275"/>
          </a:xfrm>
        </p:spPr>
        <p:txBody>
          <a:bodyPr>
            <a:normAutofit/>
          </a:bodyPr>
          <a:lstStyle/>
          <a:p>
            <a:r>
              <a:rPr lang="en-US" dirty="0"/>
              <a:t>The </a:t>
            </a:r>
            <a:r>
              <a:rPr lang="en-US" dirty="0" err="1"/>
              <a:t>statsd</a:t>
            </a:r>
            <a:r>
              <a:rPr lang="en-US" dirty="0"/>
              <a:t>-exporter is used to convert </a:t>
            </a:r>
            <a:r>
              <a:rPr lang="en-US" dirty="0" err="1"/>
              <a:t>Statsd</a:t>
            </a:r>
            <a:r>
              <a:rPr lang="en-US" dirty="0"/>
              <a:t> metrics into Prometheus metrics. </a:t>
            </a:r>
          </a:p>
          <a:p>
            <a:r>
              <a:rPr lang="en-US" dirty="0"/>
              <a:t>This is because the </a:t>
            </a:r>
            <a:r>
              <a:rPr lang="en-US" dirty="0" err="1"/>
              <a:t>StatsD</a:t>
            </a:r>
            <a:r>
              <a:rPr lang="en-US" dirty="0"/>
              <a:t> text-format represents metrics differently to Prometheus' exposition format which is represented like this:</a:t>
            </a:r>
          </a:p>
          <a:p>
            <a:r>
              <a:rPr lang="en-US" dirty="0"/>
              <a:t>&lt;time series name&gt;{&lt;label name&gt;=&lt;label value&gt;,...}</a:t>
            </a:r>
          </a:p>
          <a:p>
            <a:endParaRPr lang="en-IN" dirty="0"/>
          </a:p>
        </p:txBody>
      </p:sp>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spTree>
    <p:extLst>
      <p:ext uri="{BB962C8B-B14F-4D97-AF65-F5344CB8AC3E}">
        <p14:creationId xmlns:p14="http://schemas.microsoft.com/office/powerpoint/2010/main" val="2507769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pic>
        <p:nvPicPr>
          <p:cNvPr id="2050" name="Picture 2">
            <a:extLst>
              <a:ext uri="{FF2B5EF4-FFF2-40B4-BE49-F238E27FC236}">
                <a16:creationId xmlns:a16="http://schemas.microsoft.com/office/drawing/2014/main" id="{7CD8E0E9-D676-B2DB-82F4-2B493198F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08" y="1447800"/>
            <a:ext cx="8382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26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1026" name="Picture 2" descr="1">
            <a:extLst>
              <a:ext uri="{FF2B5EF4-FFF2-40B4-BE49-F238E27FC236}">
                <a16:creationId xmlns:a16="http://schemas.microsoft.com/office/drawing/2014/main" id="{499C7AEC-4269-A96D-8CCE-CE771E466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98" y="1981200"/>
            <a:ext cx="85082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86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B03192-B78D-0487-3715-FF19DB4CA986}"/>
              </a:ext>
            </a:extLst>
          </p:cNvPr>
          <p:cNvSpPr>
            <a:spLocks noGrp="1"/>
          </p:cNvSpPr>
          <p:nvPr>
            <p:ph sz="quarter" idx="12"/>
          </p:nvPr>
        </p:nvSpPr>
        <p:spPr/>
        <p:txBody>
          <a:bodyPr>
            <a:normAutofit fontScale="92500" lnSpcReduction="10000"/>
          </a:bodyPr>
          <a:lstStyle/>
          <a:p>
            <a:r>
              <a:rPr lang="en-US" dirty="0"/>
              <a:t>The Pull-based monitoring system actively obtains indicators, and the objects.</a:t>
            </a:r>
          </a:p>
          <a:p>
            <a:r>
              <a:rPr lang="en-US" dirty="0"/>
              <a:t>Monitoring system should have the capability to be accessed remotely. </a:t>
            </a:r>
          </a:p>
          <a:p>
            <a:r>
              <a:rPr lang="en-US" dirty="0"/>
              <a:t>Push-based monitoring systems do not actively obtain data, but the monitored objects actively push indicators. </a:t>
            </a:r>
          </a:p>
          <a:p>
            <a:r>
              <a:rPr lang="en-US" dirty="0"/>
              <a:t>There are differences between the two methods in many aspects. </a:t>
            </a:r>
          </a:p>
          <a:p>
            <a:r>
              <a:rPr lang="en-US" dirty="0"/>
              <a:t>For the construction and selection of monitoring systems, we must understand the advantages and disadvantages of these two methods in advance and choose the appropriate scheme for implementation. </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3893365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7" name="Picture 6">
            <a:extLst>
              <a:ext uri="{FF2B5EF4-FFF2-40B4-BE49-F238E27FC236}">
                <a16:creationId xmlns:a16="http://schemas.microsoft.com/office/drawing/2014/main" id="{F742E2B7-FDB3-2DBD-59AF-DF9BD91EA5CE}"/>
              </a:ext>
            </a:extLst>
          </p:cNvPr>
          <p:cNvPicPr>
            <a:picLocks noChangeAspect="1"/>
          </p:cNvPicPr>
          <p:nvPr/>
        </p:nvPicPr>
        <p:blipFill rotWithShape="1">
          <a:blip r:embed="rId2"/>
          <a:srcRect l="7500" t="20371" r="40833" b="32222"/>
          <a:stretch/>
        </p:blipFill>
        <p:spPr>
          <a:xfrm>
            <a:off x="228601" y="1524000"/>
            <a:ext cx="8534400" cy="4648200"/>
          </a:xfrm>
          <a:prstGeom prst="rect">
            <a:avLst/>
          </a:prstGeom>
        </p:spPr>
      </p:pic>
    </p:spTree>
    <p:extLst>
      <p:ext uri="{BB962C8B-B14F-4D97-AF65-F5344CB8AC3E}">
        <p14:creationId xmlns:p14="http://schemas.microsoft.com/office/powerpoint/2010/main" val="3152621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a:xfrm>
            <a:off x="457201" y="2057399"/>
            <a:ext cx="8228012" cy="4495801"/>
          </a:xfrm>
        </p:spPr>
        <p:txBody>
          <a:bodyPr numCol="3">
            <a:normAutofit/>
          </a:bodyPr>
          <a:lstStyle/>
          <a:p>
            <a:r>
              <a:rPr lang="en-IN" dirty="0" err="1"/>
              <a:t>AppOptics</a:t>
            </a:r>
            <a:endParaRPr lang="en-IN" dirty="0"/>
          </a:p>
          <a:p>
            <a:r>
              <a:rPr lang="en-IN" dirty="0"/>
              <a:t>Azure Monitor</a:t>
            </a:r>
          </a:p>
          <a:p>
            <a:r>
              <a:rPr lang="en-IN" dirty="0"/>
              <a:t>Netflix Atlas</a:t>
            </a:r>
          </a:p>
          <a:p>
            <a:r>
              <a:rPr lang="en-IN" dirty="0"/>
              <a:t>CloudWatch</a:t>
            </a:r>
          </a:p>
          <a:p>
            <a:r>
              <a:rPr lang="en-IN" dirty="0"/>
              <a:t>Datadog</a:t>
            </a:r>
          </a:p>
          <a:p>
            <a:r>
              <a:rPr lang="en-IN" dirty="0"/>
              <a:t>Dynatrace</a:t>
            </a:r>
          </a:p>
          <a:p>
            <a:r>
              <a:rPr lang="en-IN" dirty="0"/>
              <a:t>Elastic</a:t>
            </a:r>
          </a:p>
          <a:p>
            <a:r>
              <a:rPr lang="en-IN" dirty="0"/>
              <a:t>Ganglia</a:t>
            </a:r>
          </a:p>
          <a:p>
            <a:r>
              <a:rPr lang="en-IN" dirty="0"/>
              <a:t>Graphite</a:t>
            </a:r>
          </a:p>
          <a:p>
            <a:r>
              <a:rPr lang="en-IN" dirty="0" err="1"/>
              <a:t>Humio</a:t>
            </a:r>
            <a:endParaRPr lang="en-IN" dirty="0"/>
          </a:p>
          <a:p>
            <a:r>
              <a:rPr lang="en-IN" dirty="0"/>
              <a:t>Influx/</a:t>
            </a:r>
            <a:r>
              <a:rPr lang="en-IN" dirty="0" err="1"/>
              <a:t>Telegraf</a:t>
            </a:r>
            <a:endParaRPr lang="en-IN" dirty="0"/>
          </a:p>
          <a:p>
            <a:r>
              <a:rPr lang="en-IN" dirty="0"/>
              <a:t>JMX</a:t>
            </a:r>
          </a:p>
          <a:p>
            <a:r>
              <a:rPr lang="en-IN" dirty="0" err="1"/>
              <a:t>KairosDB</a:t>
            </a:r>
            <a:endParaRPr lang="en-IN" dirty="0"/>
          </a:p>
          <a:p>
            <a:r>
              <a:rPr lang="en-IN" dirty="0"/>
              <a:t>New Relic</a:t>
            </a:r>
          </a:p>
          <a:p>
            <a:r>
              <a:rPr lang="en-IN" dirty="0"/>
              <a:t>Prometheus</a:t>
            </a:r>
          </a:p>
          <a:p>
            <a:r>
              <a:rPr lang="en-IN" dirty="0" err="1"/>
              <a:t>SignalFx</a:t>
            </a:r>
            <a:endParaRPr lang="en-IN" dirty="0"/>
          </a:p>
          <a:p>
            <a:r>
              <a:rPr lang="en-IN" dirty="0"/>
              <a:t>Google </a:t>
            </a:r>
            <a:r>
              <a:rPr lang="en-IN" dirty="0" err="1"/>
              <a:t>Stackdriver</a:t>
            </a:r>
            <a:endParaRPr lang="en-IN" dirty="0"/>
          </a:p>
          <a:p>
            <a:r>
              <a:rPr lang="en-IN" dirty="0" err="1"/>
              <a:t>StatsD</a:t>
            </a:r>
            <a:endParaRPr lang="en-IN" dirty="0"/>
          </a:p>
          <a:p>
            <a:r>
              <a:rPr lang="en-IN" dirty="0"/>
              <a:t>Wavefront</a:t>
            </a:r>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Monitoring Systems</a:t>
            </a:r>
          </a:p>
        </p:txBody>
      </p:sp>
      <p:sp>
        <p:nvSpPr>
          <p:cNvPr id="4" name="TextBox 3">
            <a:extLst>
              <a:ext uri="{FF2B5EF4-FFF2-40B4-BE49-F238E27FC236}">
                <a16:creationId xmlns:a16="http://schemas.microsoft.com/office/drawing/2014/main" id="{4C430966-C2EB-498A-974E-F1552010FB48}"/>
              </a:ext>
            </a:extLst>
          </p:cNvPr>
          <p:cNvSpPr txBox="1"/>
          <p:nvPr/>
        </p:nvSpPr>
        <p:spPr>
          <a:xfrm>
            <a:off x="457200" y="1347009"/>
            <a:ext cx="7543799" cy="523220"/>
          </a:xfrm>
          <a:prstGeom prst="rect">
            <a:avLst/>
          </a:prstGeom>
          <a:noFill/>
        </p:spPr>
        <p:txBody>
          <a:bodyPr wrap="square" rtlCol="0">
            <a:spAutoFit/>
          </a:bodyPr>
          <a:lstStyle/>
          <a:p>
            <a:r>
              <a:rPr lang="en-US" sz="2800"/>
              <a:t>These monitoring systems are supported:</a:t>
            </a:r>
            <a:endParaRPr lang="en-US" sz="2800" dirty="0"/>
          </a:p>
        </p:txBody>
      </p:sp>
    </p:spTree>
    <p:extLst>
      <p:ext uri="{BB962C8B-B14F-4D97-AF65-F5344CB8AC3E}">
        <p14:creationId xmlns:p14="http://schemas.microsoft.com/office/powerpoint/2010/main" val="2300137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4" name="Picture 3">
            <a:extLst>
              <a:ext uri="{FF2B5EF4-FFF2-40B4-BE49-F238E27FC236}">
                <a16:creationId xmlns:a16="http://schemas.microsoft.com/office/drawing/2014/main" id="{FB1A0508-6709-9D0A-7FC7-0E2F49C003AB}"/>
              </a:ext>
            </a:extLst>
          </p:cNvPr>
          <p:cNvPicPr>
            <a:picLocks noChangeAspect="1"/>
          </p:cNvPicPr>
          <p:nvPr/>
        </p:nvPicPr>
        <p:blipFill rotWithShape="1">
          <a:blip r:embed="rId2"/>
          <a:srcRect l="7500" t="20371" r="40000" b="5556"/>
          <a:stretch/>
        </p:blipFill>
        <p:spPr>
          <a:xfrm>
            <a:off x="462031" y="1267408"/>
            <a:ext cx="7311365" cy="5802671"/>
          </a:xfrm>
          <a:prstGeom prst="rect">
            <a:avLst/>
          </a:prstGeom>
        </p:spPr>
      </p:pic>
    </p:spTree>
    <p:extLst>
      <p:ext uri="{BB962C8B-B14F-4D97-AF65-F5344CB8AC3E}">
        <p14:creationId xmlns:p14="http://schemas.microsoft.com/office/powerpoint/2010/main" val="1734115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5" name="Picture 4">
            <a:extLst>
              <a:ext uri="{FF2B5EF4-FFF2-40B4-BE49-F238E27FC236}">
                <a16:creationId xmlns:a16="http://schemas.microsoft.com/office/drawing/2014/main" id="{DE846740-79DC-4ACD-EDA9-1532CCAD0B81}"/>
              </a:ext>
            </a:extLst>
          </p:cNvPr>
          <p:cNvPicPr>
            <a:picLocks noChangeAspect="1"/>
          </p:cNvPicPr>
          <p:nvPr/>
        </p:nvPicPr>
        <p:blipFill rotWithShape="1">
          <a:blip r:embed="rId2"/>
          <a:srcRect l="7500" t="11481" r="40833" b="50000"/>
          <a:stretch/>
        </p:blipFill>
        <p:spPr>
          <a:xfrm>
            <a:off x="461035" y="1905000"/>
            <a:ext cx="8176846" cy="3429000"/>
          </a:xfrm>
          <a:prstGeom prst="rect">
            <a:avLst/>
          </a:prstGeom>
        </p:spPr>
      </p:pic>
    </p:spTree>
    <p:extLst>
      <p:ext uri="{BB962C8B-B14F-4D97-AF65-F5344CB8AC3E}">
        <p14:creationId xmlns:p14="http://schemas.microsoft.com/office/powerpoint/2010/main" val="3960674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2050" name="Picture 2" descr="3">
            <a:extLst>
              <a:ext uri="{FF2B5EF4-FFF2-40B4-BE49-F238E27FC236}">
                <a16:creationId xmlns:a16="http://schemas.microsoft.com/office/drawing/2014/main" id="{D200AD45-934A-F564-8F06-A7BEA4E89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2514600"/>
            <a:ext cx="8448675"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BEB100-EA1E-DFCE-B01E-7B23790D8D9F}"/>
              </a:ext>
            </a:extLst>
          </p:cNvPr>
          <p:cNvSpPr txBox="1"/>
          <p:nvPr/>
        </p:nvSpPr>
        <p:spPr>
          <a:xfrm>
            <a:off x="2464035" y="1600200"/>
            <a:ext cx="2642070" cy="646331"/>
          </a:xfrm>
          <a:prstGeom prst="rect">
            <a:avLst/>
          </a:prstGeom>
          <a:noFill/>
        </p:spPr>
        <p:txBody>
          <a:bodyPr wrap="none" rtlCol="0">
            <a:spAutoFit/>
          </a:bodyPr>
          <a:lstStyle/>
          <a:p>
            <a:r>
              <a:rPr lang="en-IN" b="1" i="0" dirty="0">
                <a:solidFill>
                  <a:srgbClr val="24292E"/>
                </a:solidFill>
                <a:effectLst/>
                <a:latin typeface="Roboto-Regular"/>
              </a:rPr>
              <a:t>Pull Model Architecture</a:t>
            </a:r>
          </a:p>
          <a:p>
            <a:endParaRPr lang="en-IN" dirty="0"/>
          </a:p>
        </p:txBody>
      </p:sp>
    </p:spTree>
    <p:extLst>
      <p:ext uri="{BB962C8B-B14F-4D97-AF65-F5344CB8AC3E}">
        <p14:creationId xmlns:p14="http://schemas.microsoft.com/office/powerpoint/2010/main" val="3982722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fontScale="77500" lnSpcReduction="20000"/>
          </a:bodyPr>
          <a:lstStyle/>
          <a:p>
            <a:r>
              <a:rPr lang="en-US" dirty="0"/>
              <a:t>Pull Architecture</a:t>
            </a:r>
          </a:p>
          <a:p>
            <a:r>
              <a:rPr lang="en-US" dirty="0"/>
              <a:t>Service discovery system, including host service discovery (generally depends on the company's CMDB system), application service discovery (such as Consul), and PaaS service discovery (such as Kubernetes). </a:t>
            </a:r>
          </a:p>
          <a:p>
            <a:r>
              <a:rPr lang="en-US" dirty="0"/>
              <a:t>The pull module needs to have the capability to connect to these service discovery systems.</a:t>
            </a:r>
          </a:p>
          <a:p>
            <a:r>
              <a:rPr lang="en-US" dirty="0"/>
              <a:t>In addition to the service discovery part, the Pull core module generally uses the common protocol to pull data from the remote end. </a:t>
            </a:r>
          </a:p>
          <a:p>
            <a:r>
              <a:rPr lang="en-US" dirty="0"/>
              <a:t>It usually supports configuration pull interval, timeout interval, metric filtering, rename, and simple process capabilities.</a:t>
            </a:r>
          </a:p>
          <a:p>
            <a:r>
              <a:rPr lang="en-US" dirty="0"/>
              <a:t>The application-end SDK supports listening to a fixed port to provide the capability to be pulled.</a:t>
            </a:r>
          </a:p>
          <a:p>
            <a:r>
              <a:rPr lang="en-US" dirty="0"/>
              <a:t>Since various middleware and other systems are incompatible with the Pull protocol, it is necessary to develop an Agent corresponding to Exporter to support pulling the metrics of these systems and provide standard Pull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217727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lnSpcReduction="10000"/>
          </a:bodyPr>
          <a:lstStyle/>
          <a:p>
            <a:r>
              <a:rPr lang="en-US" dirty="0"/>
              <a:t>Push Model Architecture</a:t>
            </a:r>
          </a:p>
          <a:p>
            <a:pPr lvl="1"/>
            <a:r>
              <a:rPr lang="en-US" dirty="0"/>
              <a:t>The Push model is simple and can be described as follows.</a:t>
            </a:r>
          </a:p>
          <a:p>
            <a:pPr lvl="1"/>
            <a:r>
              <a:rPr lang="en-US" dirty="0"/>
              <a:t>Push Agent supports pulling the metric data of various monitored objects and pushing them to the server.</a:t>
            </a:r>
          </a:p>
          <a:p>
            <a:pPr lvl="1"/>
            <a:r>
              <a:rPr lang="en-US" dirty="0"/>
              <a:t>It can be deployed in a manner coupled with the monitoring system or deployed separately.</a:t>
            </a:r>
          </a:p>
          <a:p>
            <a:pPr lvl="1"/>
            <a:r>
              <a:rPr lang="en-US" dirty="0" err="1"/>
              <a:t>ConfigCenter</a:t>
            </a:r>
            <a:r>
              <a:rPr lang="en-US" dirty="0"/>
              <a:t> (optional) can provide centralized dynamic configuration capabilities, such as monitoring targets, collection intervals, metric filtering, metric processing, and remote targets.</a:t>
            </a:r>
          </a:p>
          <a:p>
            <a:pPr lvl="1"/>
            <a:r>
              <a:rPr lang="en-US" dirty="0"/>
              <a:t>The application-end SDK supports sending data to the monitoring backend or the local agent (usually, the local agent also implements a set of backend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753276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fontScale="92500" lnSpcReduction="10000"/>
          </a:bodyPr>
          <a:lstStyle/>
          <a:p>
            <a:r>
              <a:rPr lang="en-US" dirty="0"/>
              <a:t>Prometheus is a primarily pull-based monitoring system.</a:t>
            </a:r>
          </a:p>
          <a:p>
            <a:r>
              <a:rPr lang="en-US" dirty="0"/>
              <a:t>An additional component called the "Push gateway" is available for pushing metrics from external applications and services. </a:t>
            </a:r>
          </a:p>
          <a:p>
            <a:r>
              <a:rPr lang="en-US" dirty="0"/>
              <a:t>The Push gateway is useful for collecting metrics from systems that are not compatible with the otherwise pull-based infrastructure.</a:t>
            </a:r>
          </a:p>
          <a:p>
            <a:r>
              <a:rPr lang="en-US" dirty="0"/>
              <a:t>For instance, short-lived batch jobs that are ephemeral in nature may start and end before Prometheus can discover and scrape metrics from them. </a:t>
            </a:r>
          </a:p>
          <a:p>
            <a:r>
              <a:rPr lang="en-US" dirty="0"/>
              <a:t>The Prometheus </a:t>
            </a:r>
            <a:r>
              <a:rPr lang="en-US" dirty="0" err="1"/>
              <a:t>Pushgateway</a:t>
            </a:r>
            <a:r>
              <a:rPr lang="en-US" dirty="0"/>
              <a:t> can be used to push the metrics of such processes to prevent losing essential data before they get a chance to get scraped.</a:t>
            </a:r>
            <a:endParaRPr lang="en-IN" dirty="0"/>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Push gateway</a:t>
            </a:r>
          </a:p>
        </p:txBody>
      </p:sp>
    </p:spTree>
    <p:extLst>
      <p:ext uri="{BB962C8B-B14F-4D97-AF65-F5344CB8AC3E}">
        <p14:creationId xmlns:p14="http://schemas.microsoft.com/office/powerpoint/2010/main" val="2669552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a:bodyPr>
          <a:lstStyle/>
          <a:p>
            <a:r>
              <a:rPr lang="en-US" dirty="0"/>
              <a:t>Applications only generate metrics after we add instrumentation to their code. </a:t>
            </a:r>
          </a:p>
          <a:p>
            <a:r>
              <a:rPr lang="en-US" dirty="0"/>
              <a:t>We can do this via one of the Prometheus client libraries.</a:t>
            </a:r>
          </a:p>
          <a:p>
            <a:r>
              <a:rPr lang="en-US" dirty="0"/>
              <a:t>Prometheus official client libraries are compatible with Java/JVM, Go, Python, and Ruby. </a:t>
            </a:r>
          </a:p>
          <a:p>
            <a:r>
              <a:rPr lang="en-US" dirty="0"/>
              <a:t>Third-party client libraries are also available for Node.js, Haskell, C#/</a:t>
            </a:r>
            <a:r>
              <a:rPr lang="en-US" dirty="0" err="1"/>
              <a:t>.Net</a:t>
            </a:r>
            <a:r>
              <a:rPr lang="en-US" dirty="0"/>
              <a:t>, Common Lisp, Dart, Erlang, Rust, and more.</a:t>
            </a:r>
          </a:p>
          <a:p>
            <a:r>
              <a:rPr lang="en-US" dirty="0"/>
              <a:t>Choose a Prometheus client library that matches the language of our application. </a:t>
            </a:r>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Client Libraries</a:t>
            </a:r>
          </a:p>
        </p:txBody>
      </p:sp>
    </p:spTree>
    <p:extLst>
      <p:ext uri="{BB962C8B-B14F-4D97-AF65-F5344CB8AC3E}">
        <p14:creationId xmlns:p14="http://schemas.microsoft.com/office/powerpoint/2010/main" val="472279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lnSpcReduction="10000"/>
          </a:bodyPr>
          <a:lstStyle/>
          <a:p>
            <a:r>
              <a:rPr lang="en-US" dirty="0"/>
              <a:t>The Alert manager handles alerts sent by client applications such as the Prometheus server. </a:t>
            </a:r>
          </a:p>
          <a:p>
            <a:r>
              <a:rPr lang="en-US" dirty="0"/>
              <a:t>In practice, the Prometheus server generates alerts when an alert condition is met in a user-defined alerting rule. </a:t>
            </a:r>
          </a:p>
          <a:p>
            <a:r>
              <a:rPr lang="en-US" dirty="0"/>
              <a:t>Alert manager then manages those alerts, sending notifications via one of eight built-in notification receivers: email, PagerDuty, </a:t>
            </a:r>
            <a:r>
              <a:rPr lang="en-US" dirty="0" err="1"/>
              <a:t>PushOver</a:t>
            </a:r>
            <a:r>
              <a:rPr lang="en-US" dirty="0"/>
              <a:t>, Slack, </a:t>
            </a:r>
            <a:r>
              <a:rPr lang="en-US" dirty="0" err="1"/>
              <a:t>OpsGenie</a:t>
            </a:r>
            <a:r>
              <a:rPr lang="en-US" dirty="0"/>
              <a:t>, </a:t>
            </a:r>
            <a:r>
              <a:rPr lang="en-US" dirty="0" err="1"/>
              <a:t>VictorOps</a:t>
            </a:r>
            <a:r>
              <a:rPr lang="en-US" dirty="0"/>
              <a:t>, WeChat, and Webhooks.</a:t>
            </a:r>
          </a:p>
          <a:p>
            <a:r>
              <a:rPr lang="en-US" dirty="0"/>
              <a:t>Once configured, </a:t>
            </a:r>
            <a:r>
              <a:rPr lang="en-US" dirty="0" err="1"/>
              <a:t>Alertmanager</a:t>
            </a:r>
            <a:r>
              <a:rPr lang="en-US" dirty="0"/>
              <a:t> instances handle deduplicating, grouping, inhibition, silencing, and routing of alerts to the correct receiver.</a:t>
            </a:r>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spTree>
    <p:extLst>
      <p:ext uri="{BB962C8B-B14F-4D97-AF65-F5344CB8AC3E}">
        <p14:creationId xmlns:p14="http://schemas.microsoft.com/office/powerpoint/2010/main" val="2151254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fontScale="92500"/>
          </a:bodyPr>
          <a:lstStyle/>
          <a:p>
            <a:r>
              <a:rPr lang="en-US" dirty="0"/>
              <a:t>Prometheus alerting is separated into two parts (alerting rules and alert processing).</a:t>
            </a:r>
          </a:p>
          <a:p>
            <a:r>
              <a:rPr lang="en-US" dirty="0"/>
              <a:t>Configuring Alert manager is only half of the battle. </a:t>
            </a:r>
          </a:p>
          <a:p>
            <a:r>
              <a:rPr lang="en-US" dirty="0"/>
              <a:t>The bulk of the business logic around alerting in Prometheus is based on alerting rules.</a:t>
            </a:r>
          </a:p>
          <a:p>
            <a:r>
              <a:rPr lang="en-US" dirty="0"/>
              <a:t>It can be configured in Prometheus itself. </a:t>
            </a:r>
          </a:p>
          <a:p>
            <a:r>
              <a:rPr lang="en-US" dirty="0"/>
              <a:t>Alerting rules are </a:t>
            </a:r>
            <a:r>
              <a:rPr lang="en-US" dirty="0" err="1"/>
              <a:t>PromQL</a:t>
            </a:r>
            <a:r>
              <a:rPr lang="en-US" dirty="0"/>
              <a:t> expressions that are evaluated at regular intervals by the Prometheus server. </a:t>
            </a:r>
          </a:p>
          <a:p>
            <a:r>
              <a:rPr lang="en-US" dirty="0"/>
              <a:t>By default, all Prometheus rules (recording rules and alerting rules) are evaluated on a 1m interval, but this is configurable (see the </a:t>
            </a:r>
            <a:r>
              <a:rPr lang="en-US" dirty="0" err="1"/>
              <a:t>evaluation_interval</a:t>
            </a:r>
            <a:r>
              <a:rPr lang="en-US" dirty="0"/>
              <a:t> parameter).</a:t>
            </a:r>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spTree>
    <p:extLst>
      <p:ext uri="{BB962C8B-B14F-4D97-AF65-F5344CB8AC3E}">
        <p14:creationId xmlns:p14="http://schemas.microsoft.com/office/powerpoint/2010/main" val="3528461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a:bodyPr>
          <a:lstStyle/>
          <a:p>
            <a:r>
              <a:rPr lang="en-US" dirty="0"/>
              <a:t>Alert Manager is a single binary which handles alerts sent by Prometheus server and notifies end user through E-mail, Slack or other tools.</a:t>
            </a:r>
          </a:p>
          <a:p>
            <a:r>
              <a:rPr lang="en-US" dirty="0"/>
              <a:t>Monitoring helps predict potential problem or notify for current problem in our system and gives detail regarding the problem. </a:t>
            </a:r>
          </a:p>
          <a:p>
            <a:r>
              <a:rPr lang="en-US" dirty="0"/>
              <a:t>Alerting helps notify as soon as the problem occurs and allow teams to identify problem through notifications.</a:t>
            </a:r>
          </a:p>
          <a:p>
            <a:endParaRPr lang="en-US" dirty="0"/>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spTree>
    <p:extLst>
      <p:ext uri="{BB962C8B-B14F-4D97-AF65-F5344CB8AC3E}">
        <p14:creationId xmlns:p14="http://schemas.microsoft.com/office/powerpoint/2010/main" val="3951540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To get metrics, Prometheus requires an exposed HTTP endpoint. </a:t>
            </a:r>
          </a:p>
          <a:p>
            <a:r>
              <a:rPr lang="en-US" dirty="0"/>
              <a:t>Once an endpoint is available, Prometheus can start scraping numerical data, capture it as a time series, and store it in a local database suited to time-series data. </a:t>
            </a:r>
          </a:p>
          <a:p>
            <a:r>
              <a:rPr lang="en-US" dirty="0"/>
              <a:t>Prometheus can also be integrated with remote storage repositories.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1221290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a:bodyPr>
          <a:lstStyle/>
          <a:p>
            <a:r>
              <a:rPr lang="en-US" dirty="0"/>
              <a:t>Alerting with Prometheus setup steps are mentioned below:</a:t>
            </a:r>
          </a:p>
          <a:p>
            <a:pPr lvl="1"/>
            <a:r>
              <a:rPr lang="en-US" dirty="0"/>
              <a:t>Setup and configure Alert Manager.</a:t>
            </a:r>
          </a:p>
          <a:p>
            <a:pPr lvl="1"/>
            <a:r>
              <a:rPr lang="en-US" dirty="0"/>
              <a:t>Configure the config file on Prometheus so it can talk to the Alert Manager.</a:t>
            </a:r>
          </a:p>
          <a:p>
            <a:pPr lvl="1"/>
            <a:r>
              <a:rPr lang="en-US" dirty="0"/>
              <a:t>Define alert rules in Prometheus server configuration.</a:t>
            </a:r>
          </a:p>
          <a:p>
            <a:pPr lvl="1"/>
            <a:r>
              <a:rPr lang="en-US" dirty="0"/>
              <a:t>Define alert mechanism in Alert Manager to send alerts via Slack and Mail.</a:t>
            </a:r>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spTree>
    <p:extLst>
      <p:ext uri="{BB962C8B-B14F-4D97-AF65-F5344CB8AC3E}">
        <p14:creationId xmlns:p14="http://schemas.microsoft.com/office/powerpoint/2010/main" val="2827258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pic>
        <p:nvPicPr>
          <p:cNvPr id="1026" name="Picture 2">
            <a:extLst>
              <a:ext uri="{FF2B5EF4-FFF2-40B4-BE49-F238E27FC236}">
                <a16:creationId xmlns:a16="http://schemas.microsoft.com/office/drawing/2014/main" id="{3D2B959D-44A8-F68A-AC1C-EC7751F67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31" y="1828800"/>
            <a:ext cx="7679268" cy="431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60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3404A-8D4C-8C47-F004-10C4F5F013E3}"/>
              </a:ext>
            </a:extLst>
          </p:cNvPr>
          <p:cNvSpPr>
            <a:spLocks noGrp="1"/>
          </p:cNvSpPr>
          <p:nvPr>
            <p:ph sz="quarter" idx="12"/>
          </p:nvPr>
        </p:nvSpPr>
        <p:spPr>
          <a:xfrm>
            <a:off x="457200" y="1381125"/>
            <a:ext cx="8381999" cy="4824414"/>
          </a:xfrm>
        </p:spPr>
        <p:txBody>
          <a:bodyPr>
            <a:normAutofit fontScale="92500" lnSpcReduction="10000"/>
          </a:bodyPr>
          <a:lstStyle/>
          <a:p>
            <a:r>
              <a:rPr lang="en-US" dirty="0"/>
              <a:t>Alert Manager which manages the alerts through its pipeline of silencing, inhibition, grouping and sending out notifications. </a:t>
            </a:r>
          </a:p>
          <a:p>
            <a:r>
              <a:rPr lang="en-US" dirty="0"/>
              <a:t>Silencing is to mute alerts for a given time. </a:t>
            </a:r>
          </a:p>
          <a:p>
            <a:r>
              <a:rPr lang="en-US" dirty="0"/>
              <a:t>Alerts are checked to match against active silent alerts, if a match is found then no notifications are sent. </a:t>
            </a:r>
          </a:p>
          <a:p>
            <a:r>
              <a:rPr lang="en-US" dirty="0"/>
              <a:t>Inhibition is to suppress notifications for certain alerts if other alerts are already fired. </a:t>
            </a:r>
          </a:p>
          <a:p>
            <a:r>
              <a:rPr lang="en-US" dirty="0"/>
              <a:t>Grouping group alerts of similar nature into a single notification. </a:t>
            </a:r>
          </a:p>
          <a:p>
            <a:r>
              <a:rPr lang="en-US" dirty="0"/>
              <a:t>This helps prevent firing multiple notifications simultaneously to the receivers like Mail or Slack.</a:t>
            </a:r>
            <a:endParaRPr lang="en-IN" dirty="0"/>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spTree>
    <p:extLst>
      <p:ext uri="{BB962C8B-B14F-4D97-AF65-F5344CB8AC3E}">
        <p14:creationId xmlns:p14="http://schemas.microsoft.com/office/powerpoint/2010/main" val="3727531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C34B4-2C7E-42F2-3678-3CB4F9AF88A2}"/>
              </a:ext>
            </a:extLst>
          </p:cNvPr>
          <p:cNvSpPr>
            <a:spLocks noGrp="1"/>
          </p:cNvSpPr>
          <p:nvPr>
            <p:ph sz="quarter" idx="12"/>
          </p:nvPr>
        </p:nvSpPr>
        <p:spPr/>
        <p:txBody>
          <a:bodyPr/>
          <a:lstStyle/>
          <a:p>
            <a:r>
              <a:rPr lang="en-US" dirty="0"/>
              <a:t>Prometheus collects metrics from targets by scraping metrics HTTP endpoints. </a:t>
            </a:r>
          </a:p>
          <a:p>
            <a:r>
              <a:rPr lang="en-US" dirty="0"/>
              <a:t>Since Prometheus exposes data to itself, it can also scrape and monitor its own health.</a:t>
            </a:r>
          </a:p>
        </p:txBody>
      </p:sp>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spTree>
    <p:extLst>
      <p:ext uri="{BB962C8B-B14F-4D97-AF65-F5344CB8AC3E}">
        <p14:creationId xmlns:p14="http://schemas.microsoft.com/office/powerpoint/2010/main" val="1031566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pic>
        <p:nvPicPr>
          <p:cNvPr id="7" name="Picture 6">
            <a:extLst>
              <a:ext uri="{FF2B5EF4-FFF2-40B4-BE49-F238E27FC236}">
                <a16:creationId xmlns:a16="http://schemas.microsoft.com/office/drawing/2014/main" id="{4B9DD944-8D72-52F2-50A4-4CFF1E65DC5F}"/>
              </a:ext>
            </a:extLst>
          </p:cNvPr>
          <p:cNvPicPr>
            <a:picLocks noChangeAspect="1"/>
          </p:cNvPicPr>
          <p:nvPr/>
        </p:nvPicPr>
        <p:blipFill rotWithShape="1">
          <a:blip r:embed="rId2"/>
          <a:srcRect l="31667" t="33704" r="20833" b="18889"/>
          <a:stretch/>
        </p:blipFill>
        <p:spPr>
          <a:xfrm>
            <a:off x="472013" y="1447800"/>
            <a:ext cx="8205262" cy="4876800"/>
          </a:xfrm>
          <a:prstGeom prst="rect">
            <a:avLst/>
          </a:prstGeom>
        </p:spPr>
      </p:pic>
    </p:spTree>
    <p:extLst>
      <p:ext uri="{BB962C8B-B14F-4D97-AF65-F5344CB8AC3E}">
        <p14:creationId xmlns:p14="http://schemas.microsoft.com/office/powerpoint/2010/main" val="4151666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Start the Prometheus</a:t>
            </a:r>
            <a:endParaRPr lang="en-IN" dirty="0"/>
          </a:p>
        </p:txBody>
      </p:sp>
      <p:sp>
        <p:nvSpPr>
          <p:cNvPr id="3" name="Content Placeholder 2"/>
          <p:cNvSpPr>
            <a:spLocks noGrp="1"/>
          </p:cNvSpPr>
          <p:nvPr>
            <p:ph sz="quarter" idx="12"/>
          </p:nvPr>
        </p:nvSpPr>
        <p:spPr/>
        <p:txBody>
          <a:bodyPr/>
          <a:lstStyle/>
          <a:p>
            <a:r>
              <a:rPr lang="en-IN" dirty="0"/>
              <a:t>prometheus.exe  --</a:t>
            </a:r>
            <a:r>
              <a:rPr lang="en-IN" dirty="0" err="1"/>
              <a:t>config.file</a:t>
            </a:r>
            <a:r>
              <a:rPr lang="en-IN" dirty="0"/>
              <a:t>="</a:t>
            </a:r>
            <a:r>
              <a:rPr lang="en-IN" dirty="0" err="1"/>
              <a:t>prometheus.yml</a:t>
            </a:r>
            <a:r>
              <a:rPr lang="en-IN" dirty="0"/>
              <a:t>" --</a:t>
            </a:r>
            <a:r>
              <a:rPr lang="en-IN" dirty="0" err="1"/>
              <a:t>web.listen</a:t>
            </a:r>
            <a:r>
              <a:rPr lang="en-IN" dirty="0"/>
              <a:t>-address=:9092</a:t>
            </a:r>
          </a:p>
          <a:p>
            <a:r>
              <a:rPr lang="en-IN" dirty="0"/>
              <a:t>Refer project</a:t>
            </a:r>
          </a:p>
          <a:p>
            <a:r>
              <a:rPr lang="en-IN" dirty="0"/>
              <a:t>D:\git\ericmay2021repo\productdockerapi</a:t>
            </a:r>
          </a:p>
        </p:txBody>
      </p:sp>
    </p:spTree>
    <p:extLst>
      <p:ext uri="{BB962C8B-B14F-4D97-AF65-F5344CB8AC3E}">
        <p14:creationId xmlns:p14="http://schemas.microsoft.com/office/powerpoint/2010/main" val="7822748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a:bodyPr>
          <a:lstStyle/>
          <a:p>
            <a:r>
              <a:rPr lang="en-US" dirty="0"/>
              <a:t>The Prometheus web app includes a built-in utility.</a:t>
            </a:r>
          </a:p>
          <a:p>
            <a:r>
              <a:rPr lang="en-US" dirty="0"/>
              <a:t>It describes as an “expression browser” which provides direct access to enter any expression and visualize its result either in a table or graphed over time. </a:t>
            </a:r>
          </a:p>
          <a:p>
            <a:endParaRPr lang="en-US" dirty="0"/>
          </a:p>
          <a:p>
            <a:endParaRPr lang="en-US" dirty="0"/>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Web UI &amp; Visualizations</a:t>
            </a:r>
          </a:p>
        </p:txBody>
      </p:sp>
    </p:spTree>
    <p:extLst>
      <p:ext uri="{BB962C8B-B14F-4D97-AF65-F5344CB8AC3E}">
        <p14:creationId xmlns:p14="http://schemas.microsoft.com/office/powerpoint/2010/main" val="3026179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FAF6F7-8A6D-4374-B5CD-050C4328B52E}"/>
              </a:ext>
            </a:extLst>
          </p:cNvPr>
          <p:cNvPicPr>
            <a:picLocks noChangeAspect="1"/>
          </p:cNvPicPr>
          <p:nvPr/>
        </p:nvPicPr>
        <p:blipFill rotWithShape="1">
          <a:blip r:embed="rId2"/>
          <a:srcRect t="4075" b="5555"/>
          <a:stretch/>
        </p:blipFill>
        <p:spPr>
          <a:xfrm>
            <a:off x="0" y="1752600"/>
            <a:ext cx="9144000" cy="4648200"/>
          </a:xfrm>
          <a:prstGeom prst="rect">
            <a:avLst/>
          </a:prstGeom>
        </p:spPr>
      </p:pic>
      <p:sp>
        <p:nvSpPr>
          <p:cNvPr id="5" name="Title 4">
            <a:extLst>
              <a:ext uri="{FF2B5EF4-FFF2-40B4-BE49-F238E27FC236}">
                <a16:creationId xmlns:a16="http://schemas.microsoft.com/office/drawing/2014/main" id="{AB01A03C-7701-4D20-BAF4-D768807BB22E}"/>
              </a:ext>
            </a:extLst>
          </p:cNvPr>
          <p:cNvSpPr>
            <a:spLocks noGrp="1"/>
          </p:cNvSpPr>
          <p:nvPr>
            <p:ph type="title"/>
          </p:nvPr>
        </p:nvSpPr>
        <p:spPr/>
        <p:txBody>
          <a:bodyPr/>
          <a:lstStyle/>
          <a:p>
            <a:r>
              <a:rPr lang="en-IN" dirty="0"/>
              <a:t>Prometheus</a:t>
            </a:r>
          </a:p>
        </p:txBody>
      </p:sp>
    </p:spTree>
    <p:extLst>
      <p:ext uri="{BB962C8B-B14F-4D97-AF65-F5344CB8AC3E}">
        <p14:creationId xmlns:p14="http://schemas.microsoft.com/office/powerpoint/2010/main" val="1915406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We can also define some custom metrics.</a:t>
            </a:r>
          </a:p>
          <a:p>
            <a:r>
              <a:rPr lang="en-US" dirty="0"/>
              <a:t>The demo contains a Scheduler class which periodically runs the included scheduling Task method.</a:t>
            </a:r>
          </a:p>
          <a:p>
            <a:r>
              <a:rPr lang="en-US" dirty="0"/>
              <a:t>To be able to send custom metrics we need to import Meter Registry from the Micrometer library and inject it into our class.</a:t>
            </a:r>
          </a:p>
          <a:p>
            <a:endParaRPr lang="en-IN" dirty="0"/>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3271454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It is possible to instantiate these types of meters from </a:t>
            </a:r>
            <a:r>
              <a:rPr lang="en-US" dirty="0" err="1"/>
              <a:t>MeterRegistry</a:t>
            </a:r>
            <a:r>
              <a:rPr lang="en-US" dirty="0"/>
              <a:t>:</a:t>
            </a:r>
          </a:p>
          <a:p>
            <a:pPr lvl="1"/>
            <a:r>
              <a:rPr lang="en-US" dirty="0"/>
              <a:t>Counter: reports merely a count over a specified property of an application</a:t>
            </a:r>
          </a:p>
          <a:p>
            <a:pPr lvl="1"/>
            <a:r>
              <a:rPr lang="en-US" dirty="0"/>
              <a:t>Gauge: shows the current value of a meter</a:t>
            </a:r>
          </a:p>
          <a:p>
            <a:pPr lvl="1"/>
            <a:r>
              <a:rPr lang="en-US" dirty="0"/>
              <a:t>Timers: measures latencies or frequency of events</a:t>
            </a:r>
          </a:p>
          <a:p>
            <a:pPr lvl="1"/>
            <a:r>
              <a:rPr lang="en-US" dirty="0" err="1"/>
              <a:t>DistributionSummary</a:t>
            </a:r>
            <a:r>
              <a:rPr lang="en-US" dirty="0"/>
              <a:t>: provides distribution of events and a simple summary</a:t>
            </a:r>
          </a:p>
          <a:p>
            <a:pPr lvl="1"/>
            <a:r>
              <a:rPr lang="en-US" b="1" dirty="0">
                <a:solidFill>
                  <a:srgbClr val="FF0000"/>
                </a:solidFill>
              </a:rPr>
              <a:t>Refer </a:t>
            </a:r>
            <a:r>
              <a:rPr lang="en-US" b="1">
                <a:solidFill>
                  <a:srgbClr val="FF0000"/>
                </a:solidFill>
              </a:rPr>
              <a:t>implementation of a </a:t>
            </a:r>
            <a:r>
              <a:rPr lang="en-US" b="1" dirty="0">
                <a:solidFill>
                  <a:srgbClr val="FF0000"/>
                </a:solidFill>
              </a:rPr>
              <a:t>counter and a gauge for demonstration purposes</a:t>
            </a:r>
            <a:endParaRPr lang="en-IN" b="1" dirty="0">
              <a:solidFill>
                <a:srgbClr val="FF0000"/>
              </a:solidFill>
            </a:endParaRPr>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2735241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Users can leverage queries to create temporary times series from the source. </a:t>
            </a:r>
          </a:p>
          <a:p>
            <a:r>
              <a:rPr lang="en-US" dirty="0"/>
              <a:t>These series are defined by metric names and labels.</a:t>
            </a:r>
          </a:p>
          <a:p>
            <a:r>
              <a:rPr lang="en-US" dirty="0"/>
              <a:t>Queries are written in </a:t>
            </a:r>
            <a:r>
              <a:rPr lang="en-US" dirty="0" err="1"/>
              <a:t>PromQL</a:t>
            </a:r>
            <a:r>
              <a:rPr lang="en-US" dirty="0"/>
              <a:t>, a unique language that allows users to choose and aggregate time-series data in real time. </a:t>
            </a:r>
          </a:p>
          <a:p>
            <a:r>
              <a:rPr lang="en-US" dirty="0" err="1"/>
              <a:t>PromQL</a:t>
            </a:r>
            <a:r>
              <a:rPr lang="en-US" dirty="0"/>
              <a:t> can also help us establish alert conditions, resulting in notifications to external systems like email, PagerDuty, or Slack.</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4082124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pPr lvl="1"/>
            <a:r>
              <a:rPr lang="en-US" dirty="0"/>
              <a:t>Counter metrics are used for measurements that only increase. </a:t>
            </a:r>
          </a:p>
          <a:p>
            <a:pPr lvl="1"/>
            <a:r>
              <a:rPr lang="en-US" dirty="0"/>
              <a:t>Therefore, they are always cumulative—their value can only go up. </a:t>
            </a:r>
          </a:p>
          <a:p>
            <a:pPr lvl="1"/>
            <a:r>
              <a:rPr lang="en-US" dirty="0"/>
              <a:t>The only exception is when the counter is restarted, in which case its value is reset to zero.</a:t>
            </a:r>
          </a:p>
          <a:p>
            <a:pPr lvl="1"/>
            <a:r>
              <a:rPr lang="en-US" dirty="0"/>
              <a:t>The actual value of a counter is not typically very useful on its own. </a:t>
            </a:r>
          </a:p>
          <a:p>
            <a:pPr lvl="1"/>
            <a:r>
              <a:rPr lang="en-US" dirty="0"/>
              <a:t>A counter value is often used to compute the delta between two timestamps or the rate of change over time.</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2029056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The </a:t>
            </a:r>
            <a:r>
              <a:rPr lang="en-US" dirty="0" err="1"/>
              <a:t>PromQL</a:t>
            </a:r>
            <a:r>
              <a:rPr lang="en-US" dirty="0"/>
              <a:t> query below calculates the average requests per second over the last five minutes</a:t>
            </a:r>
            <a:endParaRPr lang="en-IN" dirty="0"/>
          </a:p>
          <a:p>
            <a:pPr lvl="1"/>
            <a:r>
              <a:rPr lang="en-US" dirty="0"/>
              <a:t>rate(</a:t>
            </a:r>
            <a:r>
              <a:rPr lang="en-US" dirty="0" err="1"/>
              <a:t>prometheus_http_requests_total</a:t>
            </a:r>
            <a:r>
              <a:rPr lang="en-US" dirty="0"/>
              <a:t>[5m])</a:t>
            </a:r>
          </a:p>
          <a:p>
            <a:r>
              <a:rPr lang="en-US" dirty="0"/>
              <a:t>To calculate the absolute change over a time period, we would use a delta function which in </a:t>
            </a:r>
            <a:r>
              <a:rPr lang="en-US" dirty="0" err="1"/>
              <a:t>PromQL</a:t>
            </a:r>
            <a:r>
              <a:rPr lang="en-US" dirty="0"/>
              <a:t> is called increase():</a:t>
            </a:r>
          </a:p>
          <a:p>
            <a:pPr lvl="1"/>
            <a:r>
              <a:rPr lang="en-IN" dirty="0"/>
              <a:t>increase(</a:t>
            </a:r>
            <a:r>
              <a:rPr lang="en-IN" dirty="0" err="1"/>
              <a:t>prometheus_http_requests_total</a:t>
            </a:r>
            <a:r>
              <a:rPr lang="en-IN" dirty="0"/>
              <a:t>[5m])</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2886315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This would return the total number of requests made in the last five minutes, and it would be the same as multiplying the per second rate by the number of seconds in the interval (five minutes in our case):</a:t>
            </a:r>
          </a:p>
          <a:p>
            <a:r>
              <a:rPr lang="en-IN" dirty="0"/>
              <a:t>rate(</a:t>
            </a:r>
            <a:r>
              <a:rPr lang="en-IN" dirty="0" err="1"/>
              <a:t>prometheus_http_requests_total</a:t>
            </a:r>
            <a:r>
              <a:rPr lang="en-IN" dirty="0"/>
              <a:t>[5m])*5*60</a:t>
            </a:r>
          </a:p>
          <a:p>
            <a:r>
              <a:rPr lang="en-US" dirty="0" err="1"/>
              <a:t>count_over_time</a:t>
            </a:r>
            <a:r>
              <a:rPr lang="en-US" dirty="0"/>
              <a:t>(</a:t>
            </a:r>
            <a:r>
              <a:rPr lang="en-US" dirty="0" err="1"/>
              <a:t>process_cpu_usage</a:t>
            </a:r>
            <a:r>
              <a:rPr lang="en-US" dirty="0"/>
              <a:t>{instance="customer-app:7074"}[10m])</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36189243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Gauges</a:t>
            </a:r>
          </a:p>
          <a:p>
            <a:pPr lvl="1"/>
            <a:r>
              <a:rPr lang="en-US" dirty="0"/>
              <a:t>Gauge metrics are used for measurements that can arbitrarily increase or decrease. </a:t>
            </a:r>
          </a:p>
          <a:p>
            <a:pPr lvl="1"/>
            <a:r>
              <a:rPr lang="en-US" dirty="0"/>
              <a:t>the actual value with no additional processing is meaningful and they are often used. </a:t>
            </a:r>
          </a:p>
          <a:p>
            <a:pPr lvl="1"/>
            <a:r>
              <a:rPr lang="en-US" dirty="0"/>
              <a:t>For example, metrics to measure temperature, CPU, and memory usage, or the size of a queue are gauges.</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4188939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US" dirty="0" err="1"/>
              <a:t>avg_over_time</a:t>
            </a:r>
            <a:r>
              <a:rPr lang="en-US" dirty="0"/>
              <a:t>(</a:t>
            </a:r>
            <a:r>
              <a:rPr lang="en-US" dirty="0" err="1"/>
              <a:t>application_ready_time_seconds</a:t>
            </a:r>
            <a:r>
              <a:rPr lang="en-US" dirty="0"/>
              <a:t>{instance="customer-app:7074"}[5m])</a:t>
            </a:r>
          </a:p>
          <a:p>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2573168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Histogram metrics are useful to represent a distribution of measurements. </a:t>
            </a:r>
          </a:p>
          <a:p>
            <a:pPr lvl="1"/>
            <a:r>
              <a:rPr lang="en-US" b="0" i="0" dirty="0">
                <a:solidFill>
                  <a:srgbClr val="141E35"/>
                </a:solidFill>
                <a:effectLst/>
                <a:latin typeface="Inter"/>
              </a:rPr>
              <a:t>They are often used to measure request duration or response size.</a:t>
            </a:r>
          </a:p>
          <a:p>
            <a:pPr lvl="1"/>
            <a:r>
              <a:rPr lang="en-US" b="0" i="0" dirty="0">
                <a:solidFill>
                  <a:srgbClr val="141E35"/>
                </a:solidFill>
                <a:effectLst/>
                <a:latin typeface="Inter"/>
              </a:rPr>
              <a:t>Histograms divide the entire range of measurements into a set of intervals—named buckets—and count how many measurements fall into each bucket.</a:t>
            </a:r>
          </a:p>
          <a:p>
            <a:pPr lvl="1"/>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3877119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lnSpcReduction="10000"/>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A histogram metric includes a few items:</a:t>
            </a:r>
          </a:p>
          <a:p>
            <a:pPr lvl="1"/>
            <a:r>
              <a:rPr lang="en-US" b="0" i="0" dirty="0">
                <a:solidFill>
                  <a:srgbClr val="141E35"/>
                </a:solidFill>
                <a:effectLst/>
                <a:latin typeface="Inter"/>
              </a:rPr>
              <a:t>A counter with the total number of measurements. </a:t>
            </a:r>
          </a:p>
          <a:p>
            <a:pPr lvl="1"/>
            <a:r>
              <a:rPr lang="en-US" b="0" i="0" dirty="0">
                <a:solidFill>
                  <a:srgbClr val="141E35"/>
                </a:solidFill>
                <a:effectLst/>
                <a:latin typeface="Inter"/>
              </a:rPr>
              <a:t>The metric name uses the _count suffix.</a:t>
            </a:r>
          </a:p>
          <a:p>
            <a:pPr lvl="1"/>
            <a:r>
              <a:rPr lang="en-US" b="0" i="0" dirty="0">
                <a:solidFill>
                  <a:srgbClr val="141E35"/>
                </a:solidFill>
                <a:effectLst/>
                <a:latin typeface="Inter"/>
              </a:rPr>
              <a:t>A counter with the sum of the values of all measurements. </a:t>
            </a:r>
          </a:p>
          <a:p>
            <a:pPr lvl="1"/>
            <a:r>
              <a:rPr lang="en-US" b="0" i="0" dirty="0">
                <a:solidFill>
                  <a:srgbClr val="141E35"/>
                </a:solidFill>
                <a:effectLst/>
                <a:latin typeface="Inter"/>
              </a:rPr>
              <a:t>The metric name uses the _sum suffix.</a:t>
            </a:r>
          </a:p>
          <a:p>
            <a:pPr lvl="1"/>
            <a:r>
              <a:rPr lang="en-US" b="0" i="0" dirty="0">
                <a:solidFill>
                  <a:srgbClr val="141E35"/>
                </a:solidFill>
                <a:effectLst/>
                <a:latin typeface="Inter"/>
              </a:rPr>
              <a:t>The histogram buckets are exposed as counters using the metric name with a  _bucket suffix and a le label indicating the bucket upper inclusive bound. </a:t>
            </a:r>
          </a:p>
          <a:p>
            <a:pPr lvl="1"/>
            <a:r>
              <a:rPr lang="en-US" b="0" i="0" dirty="0">
                <a:solidFill>
                  <a:srgbClr val="141E35"/>
                </a:solidFill>
                <a:effectLst/>
                <a:latin typeface="Inter"/>
              </a:rPr>
              <a:t>Buckets in Prometheus are inclusive, that is a bucket with an upper bound of N (i.e.,  le label) includes all data points with a value less than or equal to N.</a:t>
            </a:r>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2624159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err="1">
                <a:solidFill>
                  <a:srgbClr val="141E35"/>
                </a:solidFill>
                <a:effectLst/>
                <a:latin typeface="Inter"/>
              </a:rPr>
              <a:t>http_server_requests_seconds_count</a:t>
            </a:r>
            <a:r>
              <a:rPr lang="en-US" b="0" i="0" dirty="0">
                <a:solidFill>
                  <a:srgbClr val="141E35"/>
                </a:solidFill>
                <a:effectLst/>
                <a:latin typeface="Inter"/>
              </a:rPr>
              <a:t>{instance="customer-app:7074"}</a:t>
            </a:r>
          </a:p>
          <a:p>
            <a:pPr lvl="1"/>
            <a:endParaRPr lang="en-US" dirty="0">
              <a:solidFill>
                <a:srgbClr val="141E35"/>
              </a:solidFill>
              <a:latin typeface="Inter"/>
            </a:endParaRPr>
          </a:p>
          <a:p>
            <a:pPr lvl="1"/>
            <a:r>
              <a:rPr lang="en-IN" dirty="0" err="1"/>
              <a:t>prometheus_http_request_duration_seconds_bucket</a:t>
            </a:r>
            <a:r>
              <a:rPr lang="en-IN" dirty="0"/>
              <a:t>{instance="localhost:9090"}</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492203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C0FD61AF-1086-CB57-8A62-1967AB69AA57}"/>
              </a:ext>
            </a:extLst>
          </p:cNvPr>
          <p:cNvPicPr>
            <a:picLocks noChangeAspect="1"/>
          </p:cNvPicPr>
          <p:nvPr/>
        </p:nvPicPr>
        <p:blipFill rotWithShape="1">
          <a:blip r:embed="rId2"/>
          <a:srcRect l="30001" t="11481" r="10832" b="14444"/>
          <a:stretch/>
        </p:blipFill>
        <p:spPr>
          <a:xfrm>
            <a:off x="420601" y="1523999"/>
            <a:ext cx="7557071" cy="5321881"/>
          </a:xfrm>
          <a:prstGeom prst="rect">
            <a:avLst/>
          </a:prstGeom>
        </p:spPr>
      </p:pic>
    </p:spTree>
    <p:extLst>
      <p:ext uri="{BB962C8B-B14F-4D97-AF65-F5344CB8AC3E}">
        <p14:creationId xmlns:p14="http://schemas.microsoft.com/office/powerpoint/2010/main" val="160084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ACF630FB-9603-6BD2-F04E-6E123BC7419A}"/>
              </a:ext>
            </a:extLst>
          </p:cNvPr>
          <p:cNvPicPr>
            <a:picLocks noChangeAspect="1"/>
          </p:cNvPicPr>
          <p:nvPr/>
        </p:nvPicPr>
        <p:blipFill>
          <a:blip r:embed="rId2"/>
          <a:stretch>
            <a:fillRect/>
          </a:stretch>
        </p:blipFill>
        <p:spPr>
          <a:xfrm>
            <a:off x="0" y="1447800"/>
            <a:ext cx="9144000" cy="5143500"/>
          </a:xfrm>
          <a:prstGeom prst="rect">
            <a:avLst/>
          </a:prstGeom>
        </p:spPr>
      </p:pic>
    </p:spTree>
    <p:extLst>
      <p:ext uri="{BB962C8B-B14F-4D97-AF65-F5344CB8AC3E}">
        <p14:creationId xmlns:p14="http://schemas.microsoft.com/office/powerpoint/2010/main" val="795455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can display collected data in tabular or graph form, shown in its web-based user interface.</a:t>
            </a:r>
          </a:p>
          <a:p>
            <a:r>
              <a:rPr lang="en-US" dirty="0"/>
              <a:t>We can also use APIs to integrate with third-party visualization solutions like Grafana.</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20798328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sp>
        <p:nvSpPr>
          <p:cNvPr id="4" name="TextBox 3">
            <a:extLst>
              <a:ext uri="{FF2B5EF4-FFF2-40B4-BE49-F238E27FC236}">
                <a16:creationId xmlns:a16="http://schemas.microsoft.com/office/drawing/2014/main" id="{A7D37975-6FB2-6996-D94E-34357BF27A98}"/>
              </a:ext>
            </a:extLst>
          </p:cNvPr>
          <p:cNvSpPr txBox="1"/>
          <p:nvPr/>
        </p:nvSpPr>
        <p:spPr>
          <a:xfrm>
            <a:off x="762000" y="2321004"/>
            <a:ext cx="6781800" cy="646331"/>
          </a:xfrm>
          <a:prstGeom prst="rect">
            <a:avLst/>
          </a:prstGeom>
          <a:noFill/>
        </p:spPr>
        <p:txBody>
          <a:bodyPr wrap="square">
            <a:spAutoFit/>
          </a:bodyPr>
          <a:lstStyle/>
          <a:p>
            <a:r>
              <a:rPr lang="en-IN" dirty="0"/>
              <a:t>https://volkovlabs.io/blog/how-to-customize-the-grafana-user-interface-8d70a42dc2b6/</a:t>
            </a:r>
          </a:p>
        </p:txBody>
      </p:sp>
    </p:spTree>
    <p:extLst>
      <p:ext uri="{BB962C8B-B14F-4D97-AF65-F5344CB8AC3E}">
        <p14:creationId xmlns:p14="http://schemas.microsoft.com/office/powerpoint/2010/main" val="141985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is a versatile monitoring tool, which you can use to monitor a variety of infrastructure and application metrics.</a:t>
            </a:r>
          </a:p>
          <a:p>
            <a:r>
              <a:rPr lang="en-US" dirty="0"/>
              <a:t>Use Cases</a:t>
            </a:r>
          </a:p>
          <a:p>
            <a:pPr lvl="1"/>
            <a:r>
              <a:rPr lang="en-IN" dirty="0"/>
              <a:t>Service Metrics</a:t>
            </a:r>
          </a:p>
          <a:p>
            <a:pPr lvl="1"/>
            <a:r>
              <a:rPr lang="en-IN" dirty="0"/>
              <a:t>Host Metrics</a:t>
            </a:r>
          </a:p>
          <a:p>
            <a:pPr lvl="1"/>
            <a:r>
              <a:rPr lang="en-IN" dirty="0"/>
              <a:t>Website Uptime/Up Status</a:t>
            </a:r>
          </a:p>
          <a:p>
            <a:pPr lvl="1"/>
            <a:r>
              <a:rPr lang="en-IN" dirty="0"/>
              <a:t>Cronjobs</a:t>
            </a:r>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What Can You Monitor with Prometheus?</a:t>
            </a:r>
            <a:endParaRPr lang="en-IN" dirty="0"/>
          </a:p>
        </p:txBody>
      </p:sp>
    </p:spTree>
    <p:extLst>
      <p:ext uri="{BB962C8B-B14F-4D97-AF65-F5344CB8AC3E}">
        <p14:creationId xmlns:p14="http://schemas.microsoft.com/office/powerpoint/2010/main" val="3129005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Prometheus is typically used to collect numeric metrics from services that run 24/7.</a:t>
            </a:r>
          </a:p>
          <a:p>
            <a:r>
              <a:rPr lang="en-US" dirty="0"/>
              <a:t>It allows metric data to be accessed via HTTP endpoints.</a:t>
            </a:r>
          </a:p>
          <a:p>
            <a:r>
              <a:rPr lang="en-US" dirty="0"/>
              <a:t>This can be done manually or with various client libraries.</a:t>
            </a:r>
          </a:p>
          <a:p>
            <a:r>
              <a:rPr lang="en-US" dirty="0"/>
              <a:t>Prometheus exposes data using a simple format, with a new line for each metric, separated with line feed characters. </a:t>
            </a:r>
          </a:p>
          <a:p>
            <a:r>
              <a:rPr lang="en-US" dirty="0"/>
              <a:t>The file is published on an HTTP server that Prometheus can query and scrape metrics from based on the specified path, port, and hostname.</a:t>
            </a:r>
          </a:p>
          <a:p>
            <a:r>
              <a:rPr lang="en-US" dirty="0"/>
              <a:t>Prometheus can also be used for distributed services, which are run on multiple hosts. </a:t>
            </a:r>
          </a:p>
          <a:p>
            <a:r>
              <a:rPr lang="en-US" dirty="0"/>
              <a:t>Each instance publishes its own metrics and has a name that Prometheus can distinguish.</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Service Metrics</a:t>
            </a:r>
            <a:endParaRPr lang="en-IN" dirty="0"/>
          </a:p>
        </p:txBody>
      </p:sp>
    </p:spTree>
    <p:extLst>
      <p:ext uri="{BB962C8B-B14F-4D97-AF65-F5344CB8AC3E}">
        <p14:creationId xmlns:p14="http://schemas.microsoft.com/office/powerpoint/2010/main" val="35829145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20710</TotalTime>
  <Words>3467</Words>
  <Application>Microsoft Office PowerPoint</Application>
  <PresentationFormat>On-screen Show (4:3)</PresentationFormat>
  <Paragraphs>300</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Inter</vt:lpstr>
      <vt:lpstr>Roboto-Regular</vt:lpstr>
      <vt:lpstr>Pencils_02_2012</vt:lpstr>
      <vt:lpstr>Prometheus</vt:lpstr>
      <vt:lpstr>Prometheus Features</vt:lpstr>
      <vt:lpstr>Micrometer Prometheus</vt:lpstr>
      <vt:lpstr>Monitoring Systems</vt:lpstr>
      <vt:lpstr>How Does Prometheus Monitoring Work?</vt:lpstr>
      <vt:lpstr>How Does Prometheus Monitoring Work?</vt:lpstr>
      <vt:lpstr>How Does Prometheus Monitoring Work?</vt:lpstr>
      <vt:lpstr>What Can You Monitor with Prometheus?</vt:lpstr>
      <vt:lpstr>Service Metrics</vt:lpstr>
      <vt:lpstr>Host Metrics</vt:lpstr>
      <vt:lpstr>Website Uptime/Up Status</vt:lpstr>
      <vt:lpstr>Cronjobs</vt:lpstr>
      <vt:lpstr>Prometheus Metric Types</vt:lpstr>
      <vt:lpstr>Prometheus Metric Types</vt:lpstr>
      <vt:lpstr>Prometheus Component Architecture</vt:lpstr>
      <vt:lpstr>Prometheus Component Architecture</vt:lpstr>
      <vt:lpstr>Prometheus Server</vt:lpstr>
      <vt:lpstr>Prometheus Server</vt:lpstr>
      <vt:lpstr>Prometheus Server</vt:lpstr>
      <vt:lpstr>Prometheus Query</vt:lpstr>
      <vt:lpstr>Prometheus Exporters</vt:lpstr>
      <vt:lpstr>Prometheus Exporters</vt:lpstr>
      <vt:lpstr>Example: The Prometheus Node Exporter</vt:lpstr>
      <vt:lpstr>Windows Exporter</vt:lpstr>
      <vt:lpstr>Windows Exporter</vt:lpstr>
      <vt:lpstr>Node Exporter</vt:lpstr>
      <vt:lpstr>Node Exporter</vt:lpstr>
      <vt:lpstr>Node Exporter</vt:lpstr>
      <vt:lpstr>Custom Exporter</vt:lpstr>
      <vt:lpstr>Custom Exporter</vt:lpstr>
      <vt:lpstr>Grafana</vt:lpstr>
      <vt:lpstr>Grafana</vt:lpstr>
      <vt:lpstr>Grafana</vt:lpstr>
      <vt:lpstr>Example: The Prometheus Node Exporter</vt:lpstr>
      <vt:lpstr>Statsd-Exporter</vt:lpstr>
      <vt:lpstr>Statsd-Exporter</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Prometheus Push gateway</vt:lpstr>
      <vt:lpstr>Prometheus Client Libraries</vt:lpstr>
      <vt:lpstr>Prometheus Alert manager</vt:lpstr>
      <vt:lpstr>Prometheus Alert manager</vt:lpstr>
      <vt:lpstr>Prometheus Alert manager</vt:lpstr>
      <vt:lpstr>Prometheus Alert manager</vt:lpstr>
      <vt:lpstr>Prometheus Alert manager</vt:lpstr>
      <vt:lpstr>Prometheus Alert manager</vt:lpstr>
      <vt:lpstr>Configuring Prometheus to monitor itself</vt:lpstr>
      <vt:lpstr>Configuring Prometheus to monitor itself</vt:lpstr>
      <vt:lpstr>Start the Prometheus</vt:lpstr>
      <vt:lpstr>Prometheus Web UI &amp; Visualizations</vt:lpstr>
      <vt:lpstr>Prometheus</vt:lpstr>
      <vt:lpstr>Custom Metrics</vt:lpstr>
      <vt:lpstr>Custom Metrics</vt:lpstr>
      <vt:lpstr>Prometheus Query</vt:lpstr>
      <vt:lpstr>Prometheus Query</vt:lpstr>
      <vt:lpstr>Prometheus Query</vt:lpstr>
      <vt:lpstr>Prometheus Query</vt:lpstr>
      <vt:lpstr>Prometheus Query</vt:lpstr>
      <vt:lpstr>Prometheus Query</vt:lpstr>
      <vt:lpstr>Prometheus Query</vt:lpstr>
      <vt:lpstr>Prometheus Query</vt:lpstr>
      <vt:lpstr>Grafana</vt:lpstr>
      <vt:lpstr>Grafana</vt:lpstr>
      <vt:lpstr>Grafana</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2496</cp:revision>
  <dcterms:created xsi:type="dcterms:W3CDTF">2012-03-13T15:47:14Z</dcterms:created>
  <dcterms:modified xsi:type="dcterms:W3CDTF">2023-06-30T12:06:11Z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